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1" r:id="rId2"/>
    <p:sldId id="291" r:id="rId3"/>
    <p:sldId id="292" r:id="rId4"/>
    <p:sldId id="295" r:id="rId5"/>
    <p:sldId id="296" r:id="rId6"/>
    <p:sldId id="294" r:id="rId7"/>
    <p:sldId id="298" r:id="rId8"/>
    <p:sldId id="263" r:id="rId9"/>
    <p:sldId id="301" r:id="rId10"/>
    <p:sldId id="300" r:id="rId11"/>
    <p:sldId id="299" r:id="rId12"/>
    <p:sldId id="276" r:id="rId13"/>
    <p:sldId id="279" r:id="rId14"/>
    <p:sldId id="275" r:id="rId15"/>
    <p:sldId id="280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302" r:id="rId26"/>
    <p:sldId id="303" r:id="rId27"/>
    <p:sldId id="274" r:id="rId28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26D5E-C95B-4549-93C6-92CB2054EA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E2DE8-78AB-4B9C-B854-2BC144FA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4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4895"/>
            <a:ext cx="7772400" cy="1074412"/>
          </a:xfrm>
        </p:spPr>
        <p:txBody>
          <a:bodyPr anchor="b">
            <a:normAutofit/>
          </a:bodyPr>
          <a:lstStyle>
            <a:lvl1pPr algn="ctr">
              <a:defRPr sz="48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38232"/>
            <a:ext cx="6858000" cy="55721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C42BDA-A6EA-4CD4-88B4-DA98CCFC48D4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6764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0E74A5E-981B-4C99-A693-1DA5C7E17ABB}"/>
              </a:ext>
            </a:extLst>
          </p:cNvPr>
          <p:cNvCxnSpPr>
            <a:cxnSpLocks/>
          </p:cNvCxnSpPr>
          <p:nvPr userDrawn="1"/>
        </p:nvCxnSpPr>
        <p:spPr>
          <a:xfrm>
            <a:off x="0" y="6291530"/>
            <a:ext cx="9144000" cy="0"/>
          </a:xfrm>
          <a:prstGeom prst="line">
            <a:avLst/>
          </a:prstGeom>
          <a:ln w="53975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">
            <a:extLst>
              <a:ext uri="{FF2B5EF4-FFF2-40B4-BE49-F238E27FC236}">
                <a16:creationId xmlns:a16="http://schemas.microsoft.com/office/drawing/2014/main" id="{BE6C4E3A-0ADA-4F02-A079-B106A90039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314018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019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C3D1B4C-E82D-415A-A844-56EA60F0A5A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 rot="5400000">
            <a:off x="2258616" y="-376271"/>
            <a:ext cx="4626768" cy="7886700"/>
          </a:xfrm>
        </p:spPr>
        <p:txBody>
          <a:bodyPr/>
          <a:lstStyle>
            <a:lvl1pPr>
              <a:buClr>
                <a:srgbClr val="5A84A0"/>
              </a:buClr>
              <a:defRPr sz="2400"/>
            </a:lvl1pPr>
            <a:lvl2pPr marL="461963" indent="-228600">
              <a:buClr>
                <a:srgbClr val="5A84A0"/>
              </a:buClr>
              <a:buFont typeface="Wingdings" panose="05000000000000000000" pitchFamily="2" charset="2"/>
              <a:buChar char="§"/>
              <a:defRPr/>
            </a:lvl2pPr>
            <a:lvl3pPr marL="687388" indent="-228600">
              <a:buClr>
                <a:srgbClr val="5A84A0"/>
              </a:buClr>
              <a:buFont typeface="Calibri" panose="020F0502020204030204" pitchFamily="34" charset="0"/>
              <a:buChar char="−"/>
              <a:defRPr sz="2200"/>
            </a:lvl3pPr>
            <a:lvl4pPr marL="914400" indent="-228600">
              <a:buClr>
                <a:srgbClr val="5A84A0"/>
              </a:buClr>
              <a:buFont typeface="Courier New" panose="02070309020205020404" pitchFamily="49" charset="0"/>
              <a:buChar char="o"/>
              <a:defRPr sz="2200"/>
            </a:lvl4pPr>
            <a:lvl5pPr marL="1141413" indent="-228600">
              <a:buClr>
                <a:srgbClr val="5A84A0"/>
              </a:buClr>
              <a:buFont typeface="Wingdings" panose="05000000000000000000" pitchFamily="2" charset="2"/>
              <a:buChar char="s"/>
              <a:defRPr sz="2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BB392E-429F-4580-A7AB-0D948BEE07E3}"/>
              </a:ext>
            </a:extLst>
          </p:cNvPr>
          <p:cNvCxnSpPr>
            <a:cxnSpLocks/>
          </p:cNvCxnSpPr>
          <p:nvPr userDrawn="1"/>
        </p:nvCxnSpPr>
        <p:spPr>
          <a:xfrm>
            <a:off x="0" y="829491"/>
            <a:ext cx="9144000" cy="0"/>
          </a:xfrm>
          <a:prstGeom prst="line">
            <a:avLst/>
          </a:prstGeom>
          <a:ln w="63500">
            <a:solidFill>
              <a:srgbClr val="5A8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AC0F16-A69F-4D2F-B1CB-3AF9B177AFBE}"/>
              </a:ext>
            </a:extLst>
          </p:cNvPr>
          <p:cNvCxnSpPr>
            <a:cxnSpLocks/>
          </p:cNvCxnSpPr>
          <p:nvPr userDrawn="1"/>
        </p:nvCxnSpPr>
        <p:spPr>
          <a:xfrm>
            <a:off x="0" y="881175"/>
            <a:ext cx="9148347" cy="0"/>
          </a:xfrm>
          <a:prstGeom prst="line">
            <a:avLst/>
          </a:prstGeom>
          <a:ln w="44450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9D732B1-8777-40D0-B20E-EE55C9B5D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7402"/>
            <a:ext cx="7886700" cy="54927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720B97-5CF0-4E68-8681-A0CCFBEB7DAE}"/>
              </a:ext>
            </a:extLst>
          </p:cNvPr>
          <p:cNvCxnSpPr>
            <a:cxnSpLocks/>
          </p:cNvCxnSpPr>
          <p:nvPr userDrawn="1"/>
        </p:nvCxnSpPr>
        <p:spPr>
          <a:xfrm>
            <a:off x="0" y="6258741"/>
            <a:ext cx="9144000" cy="0"/>
          </a:xfrm>
          <a:prstGeom prst="line">
            <a:avLst/>
          </a:prstGeom>
          <a:ln w="53975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">
            <a:extLst>
              <a:ext uri="{FF2B5EF4-FFF2-40B4-BE49-F238E27FC236}">
                <a16:creationId xmlns:a16="http://schemas.microsoft.com/office/drawing/2014/main" id="{095DB301-5598-494F-AC1E-8324060955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286309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F603D74E-309D-4B09-AA12-EEB3715411A3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8305800" y="6394450"/>
            <a:ext cx="5334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02EE154-0674-4280-9A37-CD5A1091752F}" type="slidenum">
              <a:rPr lang="en-US" sz="1600" b="0" smtClean="0">
                <a:solidFill>
                  <a:schemeClr val="bg1"/>
                </a:solidFill>
                <a:cs typeface="+mn-cs"/>
              </a:rPr>
              <a:pPr algn="r">
                <a:defRPr/>
              </a:pPr>
              <a:t>‹#›</a:t>
            </a:fld>
            <a:endParaRPr lang="en-US" sz="1600" b="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81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78E488A-68F0-4E1C-9025-FD4E190C883F}"/>
              </a:ext>
            </a:extLst>
          </p:cNvPr>
          <p:cNvCxnSpPr>
            <a:cxnSpLocks/>
          </p:cNvCxnSpPr>
          <p:nvPr userDrawn="1"/>
        </p:nvCxnSpPr>
        <p:spPr>
          <a:xfrm>
            <a:off x="8018675" y="0"/>
            <a:ext cx="0" cy="6231555"/>
          </a:xfrm>
          <a:prstGeom prst="line">
            <a:avLst/>
          </a:prstGeom>
          <a:ln w="63500">
            <a:solidFill>
              <a:srgbClr val="5A8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876E80E-28E7-4C74-B35F-F5356E95A5F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 rot="5400000">
            <a:off x="1227115" y="-233341"/>
            <a:ext cx="5811838" cy="7008770"/>
          </a:xfrm>
        </p:spPr>
        <p:txBody>
          <a:bodyPr/>
          <a:lstStyle>
            <a:lvl1pPr>
              <a:buClr>
                <a:srgbClr val="5A84A0"/>
              </a:buClr>
              <a:defRPr sz="2400"/>
            </a:lvl1pPr>
            <a:lvl2pPr marL="461963" indent="-228600">
              <a:buClr>
                <a:srgbClr val="5A84A0"/>
              </a:buClr>
              <a:buFont typeface="Wingdings" panose="05000000000000000000" pitchFamily="2" charset="2"/>
              <a:buChar char="§"/>
              <a:defRPr/>
            </a:lvl2pPr>
            <a:lvl3pPr marL="687388" indent="-228600">
              <a:buClr>
                <a:srgbClr val="5A84A0"/>
              </a:buClr>
              <a:buFont typeface="Calibri" panose="020F0502020204030204" pitchFamily="34" charset="0"/>
              <a:buChar char="−"/>
              <a:defRPr sz="2200"/>
            </a:lvl3pPr>
            <a:lvl4pPr marL="914400" indent="-228600">
              <a:buClr>
                <a:srgbClr val="5A84A0"/>
              </a:buClr>
              <a:buFont typeface="Courier New" panose="02070309020205020404" pitchFamily="49" charset="0"/>
              <a:buChar char="o"/>
              <a:defRPr sz="2200"/>
            </a:lvl4pPr>
            <a:lvl5pPr marL="1141413" indent="-228600">
              <a:buClr>
                <a:srgbClr val="5A84A0"/>
              </a:buClr>
              <a:buFont typeface="Wingdings" panose="05000000000000000000" pitchFamily="2" charset="2"/>
              <a:buChar char="s"/>
              <a:defRPr sz="2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5682FE-B9F5-4EC0-ABC3-41DE76904C6F}"/>
              </a:ext>
            </a:extLst>
          </p:cNvPr>
          <p:cNvSpPr txBox="1">
            <a:spLocks/>
          </p:cNvSpPr>
          <p:nvPr userDrawn="1"/>
        </p:nvSpPr>
        <p:spPr>
          <a:xfrm rot="5400000">
            <a:off x="5584068" y="2996408"/>
            <a:ext cx="5811838" cy="549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4EAC94C-5244-45D4-801C-A75DE3C91F5A}"/>
              </a:ext>
            </a:extLst>
          </p:cNvPr>
          <p:cNvCxnSpPr>
            <a:cxnSpLocks/>
          </p:cNvCxnSpPr>
          <p:nvPr userDrawn="1"/>
        </p:nvCxnSpPr>
        <p:spPr>
          <a:xfrm>
            <a:off x="7968472" y="0"/>
            <a:ext cx="1" cy="6231555"/>
          </a:xfrm>
          <a:prstGeom prst="line">
            <a:avLst/>
          </a:prstGeom>
          <a:ln w="44450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A6C2676-FEA3-4962-8DAD-7C3702B6F4BB}"/>
              </a:ext>
            </a:extLst>
          </p:cNvPr>
          <p:cNvCxnSpPr>
            <a:cxnSpLocks/>
          </p:cNvCxnSpPr>
          <p:nvPr userDrawn="1"/>
        </p:nvCxnSpPr>
        <p:spPr>
          <a:xfrm>
            <a:off x="0" y="6258741"/>
            <a:ext cx="9144000" cy="0"/>
          </a:xfrm>
          <a:prstGeom prst="line">
            <a:avLst/>
          </a:prstGeom>
          <a:ln w="53975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">
            <a:extLst>
              <a:ext uri="{FF2B5EF4-FFF2-40B4-BE49-F238E27FC236}">
                <a16:creationId xmlns:a16="http://schemas.microsoft.com/office/drawing/2014/main" id="{7A609BD9-B233-4963-97FC-91D24FF7CB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286309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F640CA04-B0C1-422C-94F2-337452BB700E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8305800" y="6394450"/>
            <a:ext cx="5334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02EE154-0674-4280-9A37-CD5A1091752F}" type="slidenum">
              <a:rPr lang="en-US" sz="1600" b="0" smtClean="0">
                <a:solidFill>
                  <a:schemeClr val="bg1"/>
                </a:solidFill>
                <a:cs typeface="+mn-cs"/>
              </a:rPr>
              <a:pPr algn="r">
                <a:defRPr/>
              </a:pPr>
              <a:t>‹#›</a:t>
            </a:fld>
            <a:endParaRPr lang="en-US" sz="1600" b="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51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402"/>
            <a:ext cx="7886700" cy="54927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3765"/>
            <a:ext cx="7886700" cy="4351338"/>
          </a:xfrm>
        </p:spPr>
        <p:txBody>
          <a:bodyPr/>
          <a:lstStyle>
            <a:lvl1pPr>
              <a:buClr>
                <a:srgbClr val="5A84A0"/>
              </a:buClr>
              <a:defRPr sz="2400"/>
            </a:lvl1pPr>
            <a:lvl2pPr marL="461963" indent="-228600">
              <a:buClr>
                <a:srgbClr val="5A84A0"/>
              </a:buClr>
              <a:buFont typeface="Wingdings" panose="05000000000000000000" pitchFamily="2" charset="2"/>
              <a:buChar char="§"/>
              <a:defRPr/>
            </a:lvl2pPr>
            <a:lvl3pPr marL="687388" indent="-228600">
              <a:buClr>
                <a:srgbClr val="5A84A0"/>
              </a:buClr>
              <a:buFont typeface="Calibri" panose="020F0502020204030204" pitchFamily="34" charset="0"/>
              <a:buChar char="−"/>
              <a:defRPr sz="2200"/>
            </a:lvl3pPr>
            <a:lvl4pPr marL="914400" indent="-228600">
              <a:buClr>
                <a:srgbClr val="5A84A0"/>
              </a:buClr>
              <a:buFont typeface="Courier New" panose="02070309020205020404" pitchFamily="49" charset="0"/>
              <a:buChar char="o"/>
              <a:defRPr sz="2200"/>
            </a:lvl4pPr>
            <a:lvl5pPr marL="1141413" indent="-228600">
              <a:buClr>
                <a:srgbClr val="5A84A0"/>
              </a:buClr>
              <a:buFont typeface="Wingdings" panose="05000000000000000000" pitchFamily="2" charset="2"/>
              <a:buChar char="s"/>
              <a:defRPr sz="2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85F5C2-E1F9-4294-B801-EC9CD4A96D1D}"/>
              </a:ext>
            </a:extLst>
          </p:cNvPr>
          <p:cNvCxnSpPr>
            <a:cxnSpLocks/>
          </p:cNvCxnSpPr>
          <p:nvPr userDrawn="1"/>
        </p:nvCxnSpPr>
        <p:spPr>
          <a:xfrm>
            <a:off x="0" y="6258741"/>
            <a:ext cx="9144000" cy="0"/>
          </a:xfrm>
          <a:prstGeom prst="line">
            <a:avLst/>
          </a:prstGeom>
          <a:ln w="53975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">
            <a:extLst>
              <a:ext uri="{FF2B5EF4-FFF2-40B4-BE49-F238E27FC236}">
                <a16:creationId xmlns:a16="http://schemas.microsoft.com/office/drawing/2014/main" id="{B2EBDA57-57EC-45C1-AE0F-8C575032E9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286309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F3FAACB5-0DA0-492D-BA3D-3B004F42BF1D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8305800" y="6394450"/>
            <a:ext cx="5334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02EE154-0674-4280-9A37-CD5A1091752F}" type="slidenum">
              <a:rPr lang="en-US" sz="1600" b="0" smtClean="0">
                <a:solidFill>
                  <a:schemeClr val="bg1"/>
                </a:solidFill>
                <a:cs typeface="+mn-cs"/>
              </a:rPr>
              <a:pPr algn="r">
                <a:defRPr/>
              </a:pPr>
              <a:t>‹#›</a:t>
            </a:fld>
            <a:endParaRPr lang="en-US" sz="1600" b="0" dirty="0">
              <a:solidFill>
                <a:schemeClr val="bg1"/>
              </a:solidFill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E87395-E8F4-4B42-9E04-D5D01F720A14}"/>
              </a:ext>
            </a:extLst>
          </p:cNvPr>
          <p:cNvCxnSpPr>
            <a:cxnSpLocks/>
          </p:cNvCxnSpPr>
          <p:nvPr userDrawn="1"/>
        </p:nvCxnSpPr>
        <p:spPr>
          <a:xfrm>
            <a:off x="0" y="829491"/>
            <a:ext cx="9144000" cy="0"/>
          </a:xfrm>
          <a:prstGeom prst="line">
            <a:avLst/>
          </a:prstGeom>
          <a:ln w="63500">
            <a:solidFill>
              <a:srgbClr val="5A8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A3A1D07-DE8A-48A7-A822-30F307C7F519}"/>
              </a:ext>
            </a:extLst>
          </p:cNvPr>
          <p:cNvCxnSpPr>
            <a:cxnSpLocks/>
          </p:cNvCxnSpPr>
          <p:nvPr userDrawn="1"/>
        </p:nvCxnSpPr>
        <p:spPr>
          <a:xfrm>
            <a:off x="0" y="881175"/>
            <a:ext cx="9148347" cy="0"/>
          </a:xfrm>
          <a:prstGeom prst="line">
            <a:avLst/>
          </a:prstGeom>
          <a:ln w="44450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78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4BFCA5-3431-4EB1-A560-127ACD6FFB4F}"/>
              </a:ext>
            </a:extLst>
          </p:cNvPr>
          <p:cNvCxnSpPr>
            <a:cxnSpLocks/>
          </p:cNvCxnSpPr>
          <p:nvPr userDrawn="1"/>
        </p:nvCxnSpPr>
        <p:spPr>
          <a:xfrm>
            <a:off x="0" y="829491"/>
            <a:ext cx="9144000" cy="0"/>
          </a:xfrm>
          <a:prstGeom prst="line">
            <a:avLst/>
          </a:prstGeom>
          <a:ln w="63500">
            <a:solidFill>
              <a:srgbClr val="5A8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06D9A3-A289-49F5-AE12-C13621B3FA1C}"/>
              </a:ext>
            </a:extLst>
          </p:cNvPr>
          <p:cNvCxnSpPr>
            <a:cxnSpLocks/>
          </p:cNvCxnSpPr>
          <p:nvPr userDrawn="1"/>
        </p:nvCxnSpPr>
        <p:spPr>
          <a:xfrm>
            <a:off x="0" y="881175"/>
            <a:ext cx="9148347" cy="0"/>
          </a:xfrm>
          <a:prstGeom prst="line">
            <a:avLst/>
          </a:prstGeom>
          <a:ln w="44450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41B71D-6DE1-448E-AD70-A681577CA680}"/>
              </a:ext>
            </a:extLst>
          </p:cNvPr>
          <p:cNvCxnSpPr>
            <a:cxnSpLocks/>
          </p:cNvCxnSpPr>
          <p:nvPr userDrawn="1"/>
        </p:nvCxnSpPr>
        <p:spPr>
          <a:xfrm>
            <a:off x="0" y="6258741"/>
            <a:ext cx="9144000" cy="0"/>
          </a:xfrm>
          <a:prstGeom prst="line">
            <a:avLst/>
          </a:prstGeom>
          <a:ln w="53975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>
            <a:extLst>
              <a:ext uri="{FF2B5EF4-FFF2-40B4-BE49-F238E27FC236}">
                <a16:creationId xmlns:a16="http://schemas.microsoft.com/office/drawing/2014/main" id="{5354E34C-22E8-4840-9409-B4D87A93BC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286309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066EE074-29DB-4CA8-B3E5-02E4D9A9E8CA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8305800" y="6394450"/>
            <a:ext cx="5334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02EE154-0674-4280-9A37-CD5A1091752F}" type="slidenum">
              <a:rPr lang="en-US" sz="1600" b="0" smtClean="0">
                <a:solidFill>
                  <a:schemeClr val="bg1"/>
                </a:solidFill>
                <a:cs typeface="+mn-cs"/>
              </a:rPr>
              <a:pPr algn="r">
                <a:defRPr/>
              </a:pPr>
              <a:t>‹#›</a:t>
            </a:fld>
            <a:endParaRPr lang="en-US" sz="1600" b="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50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72482"/>
            <a:ext cx="3886200" cy="4799989"/>
          </a:xfrm>
        </p:spPr>
        <p:txBody>
          <a:bodyPr/>
          <a:lstStyle>
            <a:lvl1pPr>
              <a:buClr>
                <a:srgbClr val="5A84A0"/>
              </a:buClr>
              <a:defRPr sz="2400"/>
            </a:lvl1pPr>
            <a:lvl2pPr marL="461963" indent="-228600">
              <a:buClr>
                <a:srgbClr val="5A84A0"/>
              </a:buClr>
              <a:buFont typeface="Wingdings" panose="05000000000000000000" pitchFamily="2" charset="2"/>
              <a:buChar char="§"/>
              <a:defRPr/>
            </a:lvl2pPr>
            <a:lvl3pPr marL="687388" indent="-228600">
              <a:buClr>
                <a:srgbClr val="5A84A0"/>
              </a:buClr>
              <a:buFont typeface="Calibri" panose="020F0502020204030204" pitchFamily="34" charset="0"/>
              <a:buChar char="−"/>
              <a:defRPr sz="2200"/>
            </a:lvl3pPr>
            <a:lvl4pPr marL="914400" indent="-228600">
              <a:buClr>
                <a:srgbClr val="5A84A0"/>
              </a:buClr>
              <a:buFont typeface="Courier New" panose="02070309020205020404" pitchFamily="49" charset="0"/>
              <a:buChar char="o"/>
              <a:defRPr sz="2200"/>
            </a:lvl4pPr>
            <a:lvl5pPr marL="1141413" indent="-228600">
              <a:buClr>
                <a:srgbClr val="5A84A0"/>
              </a:buClr>
              <a:buFont typeface="Wingdings" panose="05000000000000000000" pitchFamily="2" charset="2"/>
              <a:buChar char="s"/>
              <a:defRPr sz="2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DC5E765-1AF2-4C4F-B9BD-279FCC028BC9}"/>
              </a:ext>
            </a:extLst>
          </p:cNvPr>
          <p:cNvCxnSpPr>
            <a:cxnSpLocks/>
          </p:cNvCxnSpPr>
          <p:nvPr userDrawn="1"/>
        </p:nvCxnSpPr>
        <p:spPr>
          <a:xfrm>
            <a:off x="0" y="6258741"/>
            <a:ext cx="9144000" cy="0"/>
          </a:xfrm>
          <a:prstGeom prst="line">
            <a:avLst/>
          </a:prstGeom>
          <a:ln w="53975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">
            <a:extLst>
              <a:ext uri="{FF2B5EF4-FFF2-40B4-BE49-F238E27FC236}">
                <a16:creationId xmlns:a16="http://schemas.microsoft.com/office/drawing/2014/main" id="{D55C1724-3BA2-4247-8D00-FD27E4C306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286309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D8A372B4-81AB-4EBE-8303-ED0608893D3C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8305800" y="6394450"/>
            <a:ext cx="5334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02EE154-0674-4280-9A37-CD5A1091752F}" type="slidenum">
              <a:rPr lang="en-US" sz="1600" b="0" smtClean="0">
                <a:solidFill>
                  <a:schemeClr val="bg1"/>
                </a:solidFill>
                <a:cs typeface="+mn-cs"/>
              </a:rPr>
              <a:pPr algn="r">
                <a:defRPr/>
              </a:pPr>
              <a:t>‹#›</a:t>
            </a:fld>
            <a:endParaRPr lang="en-US" sz="1600" b="0" dirty="0">
              <a:solidFill>
                <a:schemeClr val="bg1"/>
              </a:solidFill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D256CD8-98C5-4538-98DD-73876A4C4356}"/>
              </a:ext>
            </a:extLst>
          </p:cNvPr>
          <p:cNvCxnSpPr>
            <a:cxnSpLocks/>
          </p:cNvCxnSpPr>
          <p:nvPr userDrawn="1"/>
        </p:nvCxnSpPr>
        <p:spPr>
          <a:xfrm>
            <a:off x="0" y="829491"/>
            <a:ext cx="9144000" cy="0"/>
          </a:xfrm>
          <a:prstGeom prst="line">
            <a:avLst/>
          </a:prstGeom>
          <a:ln w="63500">
            <a:solidFill>
              <a:srgbClr val="5A8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B69672B-D732-40E9-A7EC-2A931D2B5355}"/>
              </a:ext>
            </a:extLst>
          </p:cNvPr>
          <p:cNvCxnSpPr>
            <a:cxnSpLocks/>
          </p:cNvCxnSpPr>
          <p:nvPr userDrawn="1"/>
        </p:nvCxnSpPr>
        <p:spPr>
          <a:xfrm>
            <a:off x="0" y="881175"/>
            <a:ext cx="9148347" cy="0"/>
          </a:xfrm>
          <a:prstGeom prst="line">
            <a:avLst/>
          </a:prstGeom>
          <a:ln w="44450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669554DD-2380-49A3-AB14-2E7091B8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7402"/>
            <a:ext cx="7886700" cy="54927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8883CAE-D29C-48B2-B815-A89FAC135CF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47661" y="1176831"/>
            <a:ext cx="3886200" cy="4799989"/>
          </a:xfrm>
        </p:spPr>
        <p:txBody>
          <a:bodyPr/>
          <a:lstStyle>
            <a:lvl1pPr>
              <a:buClr>
                <a:srgbClr val="5A84A0"/>
              </a:buClr>
              <a:defRPr sz="2400"/>
            </a:lvl1pPr>
            <a:lvl2pPr marL="461963" indent="-228600">
              <a:buClr>
                <a:srgbClr val="5A84A0"/>
              </a:buClr>
              <a:buFont typeface="Wingdings" panose="05000000000000000000" pitchFamily="2" charset="2"/>
              <a:buChar char="§"/>
              <a:defRPr/>
            </a:lvl2pPr>
            <a:lvl3pPr marL="687388" indent="-228600">
              <a:buClr>
                <a:srgbClr val="5A84A0"/>
              </a:buClr>
              <a:buFont typeface="Calibri" panose="020F0502020204030204" pitchFamily="34" charset="0"/>
              <a:buChar char="−"/>
              <a:defRPr sz="2200"/>
            </a:lvl3pPr>
            <a:lvl4pPr marL="914400" indent="-228600">
              <a:buClr>
                <a:srgbClr val="5A84A0"/>
              </a:buClr>
              <a:buFont typeface="Courier New" panose="02070309020205020404" pitchFamily="49" charset="0"/>
              <a:buChar char="o"/>
              <a:defRPr sz="2200"/>
            </a:lvl4pPr>
            <a:lvl5pPr marL="1141413" indent="-228600">
              <a:buClr>
                <a:srgbClr val="5A84A0"/>
              </a:buClr>
              <a:buFont typeface="Wingdings" panose="05000000000000000000" pitchFamily="2" charset="2"/>
              <a:buChar char="s"/>
              <a:defRPr sz="2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47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CBFAE15-F155-4A2A-872E-A6DEF66425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630255" y="1943194"/>
            <a:ext cx="3886200" cy="4037980"/>
          </a:xfrm>
        </p:spPr>
        <p:txBody>
          <a:bodyPr/>
          <a:lstStyle>
            <a:lvl1pPr>
              <a:buClr>
                <a:srgbClr val="5A84A0"/>
              </a:buClr>
              <a:defRPr sz="2400"/>
            </a:lvl1pPr>
            <a:lvl2pPr marL="461963" indent="-228600">
              <a:buClr>
                <a:srgbClr val="5A84A0"/>
              </a:buClr>
              <a:buFont typeface="Wingdings" panose="05000000000000000000" pitchFamily="2" charset="2"/>
              <a:buChar char="§"/>
              <a:defRPr/>
            </a:lvl2pPr>
            <a:lvl3pPr marL="687388" indent="-228600">
              <a:buClr>
                <a:srgbClr val="5A84A0"/>
              </a:buClr>
              <a:buFont typeface="Calibri" panose="020F0502020204030204" pitchFamily="34" charset="0"/>
              <a:buChar char="−"/>
              <a:defRPr sz="2200"/>
            </a:lvl3pPr>
            <a:lvl4pPr marL="914400" indent="-228600">
              <a:buClr>
                <a:srgbClr val="5A84A0"/>
              </a:buClr>
              <a:buFont typeface="Courier New" panose="02070309020205020404" pitchFamily="49" charset="0"/>
              <a:buChar char="o"/>
              <a:defRPr sz="2200"/>
            </a:lvl4pPr>
            <a:lvl5pPr marL="1141413" indent="-228600">
              <a:buClr>
                <a:srgbClr val="5A84A0"/>
              </a:buClr>
              <a:buFont typeface="Wingdings" panose="05000000000000000000" pitchFamily="2" charset="2"/>
              <a:buChar char="s"/>
              <a:defRPr sz="2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6FD2827-23E4-4A74-9C0D-77578F59526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8650" y="1938842"/>
            <a:ext cx="3868340" cy="4037980"/>
          </a:xfrm>
        </p:spPr>
        <p:txBody>
          <a:bodyPr/>
          <a:lstStyle>
            <a:lvl1pPr>
              <a:buClr>
                <a:srgbClr val="5A84A0"/>
              </a:buClr>
              <a:defRPr sz="2400"/>
            </a:lvl1pPr>
            <a:lvl2pPr marL="461963" indent="-228600">
              <a:buClr>
                <a:srgbClr val="5A84A0"/>
              </a:buClr>
              <a:buFont typeface="Wingdings" panose="05000000000000000000" pitchFamily="2" charset="2"/>
              <a:buChar char="§"/>
              <a:defRPr/>
            </a:lvl2pPr>
            <a:lvl3pPr marL="687388" indent="-228600">
              <a:buClr>
                <a:srgbClr val="5A84A0"/>
              </a:buClr>
              <a:buFont typeface="Calibri" panose="020F0502020204030204" pitchFamily="34" charset="0"/>
              <a:buChar char="−"/>
              <a:defRPr sz="2200"/>
            </a:lvl3pPr>
            <a:lvl4pPr marL="914400" indent="-228600">
              <a:buClr>
                <a:srgbClr val="5A84A0"/>
              </a:buClr>
              <a:buFont typeface="Courier New" panose="02070309020205020404" pitchFamily="49" charset="0"/>
              <a:buChar char="o"/>
              <a:defRPr sz="2200"/>
            </a:lvl4pPr>
            <a:lvl5pPr marL="1141413" indent="-228600">
              <a:buClr>
                <a:srgbClr val="5A84A0"/>
              </a:buClr>
              <a:buFont typeface="Wingdings" panose="05000000000000000000" pitchFamily="2" charset="2"/>
              <a:buChar char="s"/>
              <a:defRPr sz="2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1511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1511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6D38D3-5A9E-4C42-94E1-E12ED96B34F3}"/>
              </a:ext>
            </a:extLst>
          </p:cNvPr>
          <p:cNvCxnSpPr>
            <a:cxnSpLocks/>
          </p:cNvCxnSpPr>
          <p:nvPr userDrawn="1"/>
        </p:nvCxnSpPr>
        <p:spPr>
          <a:xfrm>
            <a:off x="0" y="829491"/>
            <a:ext cx="9144000" cy="0"/>
          </a:xfrm>
          <a:prstGeom prst="line">
            <a:avLst/>
          </a:prstGeom>
          <a:ln w="63500">
            <a:solidFill>
              <a:srgbClr val="5A8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772D0C4-ED7C-4B73-8C02-38E11DF63638}"/>
              </a:ext>
            </a:extLst>
          </p:cNvPr>
          <p:cNvCxnSpPr>
            <a:cxnSpLocks/>
          </p:cNvCxnSpPr>
          <p:nvPr userDrawn="1"/>
        </p:nvCxnSpPr>
        <p:spPr>
          <a:xfrm>
            <a:off x="0" y="881175"/>
            <a:ext cx="9148347" cy="0"/>
          </a:xfrm>
          <a:prstGeom prst="line">
            <a:avLst/>
          </a:prstGeom>
          <a:ln w="44450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9C6A4179-EB17-444A-BB73-4E5C6D0D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7402"/>
            <a:ext cx="7886700" cy="54927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2D56446-5C46-4398-9F36-7EC7406BB839}"/>
              </a:ext>
            </a:extLst>
          </p:cNvPr>
          <p:cNvCxnSpPr>
            <a:cxnSpLocks/>
          </p:cNvCxnSpPr>
          <p:nvPr userDrawn="1"/>
        </p:nvCxnSpPr>
        <p:spPr>
          <a:xfrm>
            <a:off x="0" y="6258741"/>
            <a:ext cx="9144000" cy="0"/>
          </a:xfrm>
          <a:prstGeom prst="line">
            <a:avLst/>
          </a:prstGeom>
          <a:ln w="53975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">
            <a:extLst>
              <a:ext uri="{FF2B5EF4-FFF2-40B4-BE49-F238E27FC236}">
                <a16:creationId xmlns:a16="http://schemas.microsoft.com/office/drawing/2014/main" id="{64943984-C9CD-49AB-96E3-4ACB9F1991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286309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9195D840-F748-4875-B40A-F64CE81A80DF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8305800" y="6394450"/>
            <a:ext cx="5334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02EE154-0674-4280-9A37-CD5A1091752F}" type="slidenum">
              <a:rPr lang="en-US" sz="1600" b="0" smtClean="0">
                <a:solidFill>
                  <a:schemeClr val="bg1"/>
                </a:solidFill>
                <a:cs typeface="+mn-cs"/>
              </a:rPr>
              <a:pPr algn="r">
                <a:defRPr/>
              </a:pPr>
              <a:t>‹#›</a:t>
            </a:fld>
            <a:endParaRPr lang="en-US" sz="1600" b="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91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4908-6C0E-4DCF-A0D1-5B52D0E6E8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A2E9519-CFD1-4A2D-9DED-0595550A4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7402"/>
            <a:ext cx="7886700" cy="54927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41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4908-6C0E-4DCF-A0D1-5B52D0E6E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3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B62B9E-21C0-4546-9B75-D9AB75333D3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887391" y="996949"/>
            <a:ext cx="4626768" cy="4864102"/>
          </a:xfrm>
        </p:spPr>
        <p:txBody>
          <a:bodyPr/>
          <a:lstStyle>
            <a:lvl1pPr>
              <a:buClr>
                <a:srgbClr val="5A84A0"/>
              </a:buClr>
              <a:defRPr sz="2400"/>
            </a:lvl1pPr>
            <a:lvl2pPr marL="461963" indent="-228600">
              <a:buClr>
                <a:srgbClr val="5A84A0"/>
              </a:buClr>
              <a:buFont typeface="Wingdings" panose="05000000000000000000" pitchFamily="2" charset="2"/>
              <a:buChar char="§"/>
              <a:defRPr/>
            </a:lvl2pPr>
            <a:lvl3pPr marL="687388" indent="-228600">
              <a:buClr>
                <a:srgbClr val="5A84A0"/>
              </a:buClr>
              <a:buFont typeface="Calibri" panose="020F0502020204030204" pitchFamily="34" charset="0"/>
              <a:buChar char="−"/>
              <a:defRPr sz="2200"/>
            </a:lvl3pPr>
            <a:lvl4pPr marL="914400" indent="-228600">
              <a:buClr>
                <a:srgbClr val="5A84A0"/>
              </a:buClr>
              <a:buFont typeface="Courier New" panose="02070309020205020404" pitchFamily="49" charset="0"/>
              <a:buChar char="o"/>
              <a:defRPr sz="2200"/>
            </a:lvl4pPr>
            <a:lvl5pPr marL="1141413" indent="-228600">
              <a:buClr>
                <a:srgbClr val="5A84A0"/>
              </a:buClr>
              <a:buFont typeface="Wingdings" panose="05000000000000000000" pitchFamily="2" charset="2"/>
              <a:buChar char="s"/>
              <a:defRPr sz="2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A5E2DF-1283-4446-A73B-FEE66EC06812}"/>
              </a:ext>
            </a:extLst>
          </p:cNvPr>
          <p:cNvCxnSpPr>
            <a:cxnSpLocks/>
          </p:cNvCxnSpPr>
          <p:nvPr userDrawn="1"/>
        </p:nvCxnSpPr>
        <p:spPr>
          <a:xfrm>
            <a:off x="0" y="6258741"/>
            <a:ext cx="9144000" cy="0"/>
          </a:xfrm>
          <a:prstGeom prst="line">
            <a:avLst/>
          </a:prstGeom>
          <a:ln w="53975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>
            <a:extLst>
              <a:ext uri="{FF2B5EF4-FFF2-40B4-BE49-F238E27FC236}">
                <a16:creationId xmlns:a16="http://schemas.microsoft.com/office/drawing/2014/main" id="{D4AB963C-AAC6-49B2-AE08-D8D692CF6A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286309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FCDFDBB9-DE97-4162-A166-68C68019FB92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8305800" y="6394450"/>
            <a:ext cx="5334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02EE154-0674-4280-9A37-CD5A1091752F}" type="slidenum">
              <a:rPr lang="en-US" sz="1600" b="0" smtClean="0">
                <a:solidFill>
                  <a:schemeClr val="bg1"/>
                </a:solidFill>
                <a:cs typeface="+mn-cs"/>
              </a:rPr>
              <a:pPr algn="r">
                <a:defRPr/>
              </a:pPr>
              <a:t>‹#›</a:t>
            </a:fld>
            <a:endParaRPr lang="en-US" sz="1600" b="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02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9C849B-C7C9-4794-AF6F-52B8FB699FC6}"/>
              </a:ext>
            </a:extLst>
          </p:cNvPr>
          <p:cNvCxnSpPr>
            <a:cxnSpLocks/>
          </p:cNvCxnSpPr>
          <p:nvPr userDrawn="1"/>
        </p:nvCxnSpPr>
        <p:spPr>
          <a:xfrm>
            <a:off x="0" y="6258741"/>
            <a:ext cx="9144000" cy="0"/>
          </a:xfrm>
          <a:prstGeom prst="line">
            <a:avLst/>
          </a:prstGeom>
          <a:ln w="53975">
            <a:solidFill>
              <a:srgbClr val="FAC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">
            <a:extLst>
              <a:ext uri="{FF2B5EF4-FFF2-40B4-BE49-F238E27FC236}">
                <a16:creationId xmlns:a16="http://schemas.microsoft.com/office/drawing/2014/main" id="{B4E2D458-05F9-4A64-B025-4B02CCB1BF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286309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412A3C1-D034-44E4-846B-E5B02C3E12F7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8305800" y="6394450"/>
            <a:ext cx="5334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02EE154-0674-4280-9A37-CD5A1091752F}" type="slidenum">
              <a:rPr lang="en-US" sz="1600" b="0" smtClean="0">
                <a:solidFill>
                  <a:schemeClr val="bg1"/>
                </a:solidFill>
                <a:cs typeface="+mn-cs"/>
              </a:rPr>
              <a:pPr algn="r">
                <a:defRPr/>
              </a:pPr>
              <a:t>‹#›</a:t>
            </a:fld>
            <a:endParaRPr lang="en-US" sz="1600" b="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5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8200-1230-4959-A30F-3A142546F678}" type="datetime1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04908-6C0E-4DCF-A0D1-5B52D0E6E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4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registration@floridasterling.com" TargetMode="External"/><Relationship Id="rId2" Type="http://schemas.openxmlformats.org/officeDocument/2006/relationships/hyperlink" Target="http://www.floridasterling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registration@floridasterling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3CB85E9-5D3C-4DCE-A06F-6EC509F44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42950"/>
            <a:ext cx="7772400" cy="177209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Introduction to Key Factors</a:t>
            </a:r>
            <a:b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2021 Cycle Examiner Training Series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56455230-0AFB-41A2-969B-6FF4D204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868838"/>
            <a:ext cx="708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Cambria" panose="02040503050406030204" pitchFamily="18" charset="0"/>
              <a:buChar char="°"/>
              <a:defRPr sz="2800">
                <a:solidFill>
                  <a:srgbClr val="2C4D8B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© Florida Sterling Council 2020 –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3CB85E9-5D3C-4DCE-A06F-6EC509F44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42950"/>
            <a:ext cx="7772400" cy="1772099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The Organizational Profile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56455230-0AFB-41A2-969B-6FF4D204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868838"/>
            <a:ext cx="708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Cambria" panose="02040503050406030204" pitchFamily="18" charset="0"/>
              <a:buChar char="°"/>
              <a:defRPr sz="2800">
                <a:solidFill>
                  <a:srgbClr val="2C4D8B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© Florida Sterling Council 2020 –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57036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6382"/>
            <a:ext cx="7886700" cy="1965036"/>
          </a:xfrm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altLang="en-US" sz="2000" dirty="0"/>
              <a:t>The Organizational Profile requires responses </a:t>
            </a:r>
            <a:br>
              <a:rPr lang="en-US" altLang="en-US" sz="2000" dirty="0"/>
            </a:br>
            <a:r>
              <a:rPr lang="en-US" altLang="en-US" sz="2000" dirty="0"/>
              <a:t>to a series of “What” questions.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en-US" sz="2000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Please open your Resource Guide to Section III Page 12, and </a:t>
            </a:r>
            <a:b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review pages 12-14.</a:t>
            </a:r>
          </a:p>
          <a:p>
            <a:pPr marL="0" indent="0" algn="ctr">
              <a:spcBef>
                <a:spcPts val="1200"/>
              </a:spcBef>
              <a:buNone/>
            </a:pPr>
            <a:endParaRPr lang="en-US" alt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sz="2000" dirty="0"/>
              <a:t>We will now review several elements of the </a:t>
            </a:r>
            <a:br>
              <a:rPr lang="en-US" altLang="en-US" sz="2000" dirty="0"/>
            </a:br>
            <a:r>
              <a:rPr lang="en-US" altLang="en-US" sz="2000" dirty="0"/>
              <a:t>Organizational Profile in more detail.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684793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1376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P.1a  Organizational Environment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Provides an understanding of why the organization exists, and where senior leaders want to take it in the future. 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Consideration given to product and service offerings, and key delivery methods are essential to any organization’s success.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The organization’s vision, mission, values, and culture are key elements in understanding the organization. 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Core Competencies are central to the organization’s success now and in the future, and to competitive performance. 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Executing core competencies well is frequently a marketplace differentiator. 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Keeping organizational core competencies current with the strategic direction, can provide a strategic advantage to the organization.</a:t>
            </a:r>
          </a:p>
        </p:txBody>
      </p:sp>
    </p:spTree>
    <p:extLst>
      <p:ext uri="{BB962C8B-B14F-4D97-AF65-F5344CB8AC3E}">
        <p14:creationId xmlns:p14="http://schemas.microsoft.com/office/powerpoint/2010/main" val="2735507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3511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P.1a  Organizational Environment (continued)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An organization’s workforce includes all people actively supervised by the organization, and involved in accomplishing the organization’s work (permanent, part-time, temporary, on-site, remote, and contract employees supervised by the organization), and volunteers. 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Understanding and leveraging the diverse aspects of the workforce affects an organization’s ability to meet or exceed customer expectations. 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Understanding the educational or certification requirements, and the key drivers of engagement are essential components of the workforce for successful contribution to the organization’s mission and goals.</a:t>
            </a:r>
            <a:br>
              <a:rPr lang="en-US" altLang="en-US" sz="2000" dirty="0">
                <a:solidFill>
                  <a:schemeClr val="tx1"/>
                </a:solidFill>
              </a:rPr>
            </a:b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83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3511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P.1a  Organizational Environment (continued)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The regulatory environment in which the organization operates places requirements on the organization and affects how it is run. 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Understanding this environment is key to making effective operational and strategic decisions. 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It allows the organization to identify </a:t>
            </a:r>
          </a:p>
          <a:p>
            <a:pPr lvl="2">
              <a:spcBef>
                <a:spcPts val="1200"/>
              </a:spcBef>
            </a:pPr>
            <a:r>
              <a:rPr lang="en-US" altLang="en-US" sz="2000" dirty="0"/>
              <a:t>whether it is merely complying with the minimum requirements of applicable laws, regulations, and standards of practice; or</a:t>
            </a:r>
          </a:p>
          <a:p>
            <a:pPr lvl="2">
              <a:spcBef>
                <a:spcPts val="1200"/>
              </a:spcBef>
            </a:pPr>
            <a:r>
              <a:rPr lang="en-US" altLang="en-US" sz="2000" dirty="0"/>
              <a:t> exceeding them, a hallmark of leading organizations, and a potential source of competitive advantage.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95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3511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P.1b Organizational Relationships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Role model organizations – whether they are publicly or privately held, or are government or nonprofit organizations – have 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well-defined governance systems with clear reporting relationships.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It is important to clearly identify which functions are performed by the senior leaders and, as applicable, by the governance board and parent organization.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Board independence and accountability are frequently key considerations in the governance structure.</a:t>
            </a:r>
          </a:p>
        </p:txBody>
      </p:sp>
    </p:spTree>
    <p:extLst>
      <p:ext uri="{BB962C8B-B14F-4D97-AF65-F5344CB8AC3E}">
        <p14:creationId xmlns:p14="http://schemas.microsoft.com/office/powerpoint/2010/main" val="3603554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3511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sz="2600" b="1" dirty="0">
                <a:solidFill>
                  <a:schemeClr val="accent1">
                    <a:lumMod val="75000"/>
                  </a:schemeClr>
                </a:solidFill>
              </a:rPr>
              <a:t>P.1b  Organizational Relationships (continued)</a:t>
            </a:r>
          </a:p>
          <a:p>
            <a:pPr>
              <a:spcBef>
                <a:spcPts val="1200"/>
              </a:spcBef>
            </a:pPr>
            <a:r>
              <a:rPr lang="en-US" altLang="en-US" sz="2200" dirty="0"/>
              <a:t>An organization might subdivide its market into segments based on product lines or features, distribution channels, business volume, geography, or other defining factors.</a:t>
            </a:r>
          </a:p>
          <a:p>
            <a:pPr>
              <a:spcBef>
                <a:spcPts val="1200"/>
              </a:spcBef>
            </a:pPr>
            <a:r>
              <a:rPr lang="en-US" altLang="en-US" sz="2200" dirty="0">
                <a:solidFill>
                  <a:schemeClr val="tx1"/>
                </a:solidFill>
              </a:rPr>
              <a:t>Customer groups might be based on common expectations, behaviors, preferences, or profiles.  </a:t>
            </a:r>
            <a:r>
              <a:rPr lang="en-US" altLang="en-US" sz="2200" dirty="0"/>
              <a:t>Within a customer group, there may be customer segments based on differences, commonalities, or both.</a:t>
            </a:r>
          </a:p>
          <a:p>
            <a:pPr>
              <a:spcBef>
                <a:spcPts val="1200"/>
              </a:spcBef>
            </a:pPr>
            <a:r>
              <a:rPr lang="en-US" altLang="en-US" sz="2200" dirty="0">
                <a:solidFill>
                  <a:schemeClr val="tx1"/>
                </a:solidFill>
              </a:rPr>
              <a:t>The requirements of customer groups and market segments might include on-time delivery; low defect levels; safety; security, including cybersecurity; ongoing price reductions; the leveraging of technology; rapid response; after-sales service; and multilingual services.</a:t>
            </a:r>
          </a:p>
          <a:p>
            <a:pPr>
              <a:spcBef>
                <a:spcPts val="1200"/>
              </a:spcBef>
            </a:pPr>
            <a:r>
              <a:rPr lang="en-US" altLang="en-US" sz="2200" dirty="0"/>
              <a:t>The requirements of stakeholder groups might include socially responsible behavior and community service.</a:t>
            </a:r>
          </a:p>
          <a:p>
            <a:pPr>
              <a:spcBef>
                <a:spcPts val="1200"/>
              </a:spcBef>
            </a:pPr>
            <a:r>
              <a:rPr lang="en-US" altLang="en-US" sz="2200" dirty="0">
                <a:solidFill>
                  <a:schemeClr val="tx1"/>
                </a:solidFill>
              </a:rPr>
              <a:t>For some nonprofit (including government) organizations, these requirements might also include administrative cost reductions, at-home services, and rapid response to emergencies.</a:t>
            </a:r>
          </a:p>
        </p:txBody>
      </p:sp>
    </p:spTree>
    <p:extLst>
      <p:ext uri="{BB962C8B-B14F-4D97-AF65-F5344CB8AC3E}">
        <p14:creationId xmlns:p14="http://schemas.microsoft.com/office/powerpoint/2010/main" val="47084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86131"/>
            <a:ext cx="8118535" cy="49351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P.1b  Organizational Relationships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In most organizations, suppliers play critical roles in processes that are important to running the business and to maintaining or achieving a sustainable competitive advantage.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Supply networks consist of the entities involved in producing an organization’s products and services, and delivering them to its customers.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For some organizations, these entities form a chain, in which one entity directly supplies to another.  Increasingly, however, these entities are interlinked and exist in interdependent rather than linear relationships.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Supply-network requirements might include on-time or just-in-time delivery, flexibility, variable staffing, research and design capability, process and product innovation, and customized manufacturing or services.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7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351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P.2a  Competitive Environment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Competitive position is the stance an organization has acquired relative to its competitors.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 competitive position gives the organization an advantage over its competitors, thus allowing it to attract/retain more customers, and gain mindshare of customers and market share.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Nonprofit organizations must often compete with other organizations and alternative sources of similar services to secure financial and volunteer resources, membership, visibility in appropriate communities, and media attention.</a:t>
            </a:r>
          </a:p>
        </p:txBody>
      </p:sp>
    </p:spTree>
    <p:extLst>
      <p:ext uri="{BB962C8B-B14F-4D97-AF65-F5344CB8AC3E}">
        <p14:creationId xmlns:p14="http://schemas.microsoft.com/office/powerpoint/2010/main" val="3189749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351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P.2a  Competitive Environment (continued)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Comparative data and information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 should be used to support operational and strategic decision making, and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are obtained by benchmarking and by seeking </a:t>
            </a:r>
            <a:r>
              <a:rPr lang="en-US" altLang="en-US" sz="2000" dirty="0"/>
              <a:t>com</a:t>
            </a:r>
            <a:r>
              <a:rPr lang="en-US" altLang="en-US" sz="2000" dirty="0">
                <a:solidFill>
                  <a:schemeClr val="tx1"/>
                </a:solidFill>
              </a:rPr>
              <a:t>petitive comparisons.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Competitive comparisons relate an organizations performance to that of competitors and other organizations providing similar products and services.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In addition to competitive comparisons, comparative data should be obtained </a:t>
            </a:r>
            <a:r>
              <a:rPr lang="en-US" altLang="en-US" sz="2000" dirty="0"/>
              <a:t>throughout the organization’s industry (within industry) and outside the organization’s industry.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1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1770C6B-67B6-4E31-9CCF-D7F1B72B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38" y="173281"/>
            <a:ext cx="7886700" cy="5492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A53F3-5D2E-497B-BD67-CE8E05A69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38" y="1233593"/>
            <a:ext cx="8458200" cy="5451126"/>
          </a:xfrm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Welcome to the Introduction to Key Factors</a:t>
            </a:r>
            <a:r>
              <a:rPr lang="en-US" dirty="0"/>
              <a:t>!  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000" dirty="0"/>
              <a:t>During this session, the following objectives will be met.  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000" dirty="0"/>
              <a:t>Understand the importance of Key Factors to the Assessment Team.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Learn how </a:t>
            </a:r>
            <a:r>
              <a:rPr lang="en-US" sz="2000" dirty="0">
                <a:solidFill>
                  <a:schemeClr val="tx1"/>
                </a:solidFill>
              </a:rPr>
              <a:t>to identify an organization’s Key Factors.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Learn how the Organizational Profile questions set the context </a:t>
            </a:r>
            <a:br>
              <a:rPr lang="en-US" sz="2000" dirty="0"/>
            </a:br>
            <a:r>
              <a:rPr lang="en-US" sz="2000" dirty="0"/>
              <a:t>for understanding the organization and how it operates.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Understand the prework required before attending the Evaluating Applications workshop.</a:t>
            </a:r>
          </a:p>
        </p:txBody>
      </p:sp>
    </p:spTree>
    <p:extLst>
      <p:ext uri="{BB962C8B-B14F-4D97-AF65-F5344CB8AC3E}">
        <p14:creationId xmlns:p14="http://schemas.microsoft.com/office/powerpoint/2010/main" val="4171313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351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P.2b  Strategic Context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Strategic challenges and advantages might be in the areas of business, operations, societal contributions, and workforce.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Strategic challenges and advantages might relate to: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products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finances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organizational structure 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and culture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emerging technology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digital integration </a:t>
            </a:r>
            <a:endParaRPr lang="en-US" altLang="en-US" sz="2200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0F91E0-328C-434E-A53F-AB70E851FC59}"/>
              </a:ext>
            </a:extLst>
          </p:cNvPr>
          <p:cNvSpPr txBox="1">
            <a:spLocks/>
          </p:cNvSpPr>
          <p:nvPr/>
        </p:nvSpPr>
        <p:spPr>
          <a:xfrm>
            <a:off x="4073825" y="2826302"/>
            <a:ext cx="4594862" cy="2632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A84A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A84A0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A84A0"/>
              </a:buClr>
              <a:buFont typeface="Calibri" panose="020F0502020204030204" pitchFamily="34" charset="0"/>
              <a:buChar char="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A84A0"/>
              </a:buClr>
              <a:buFont typeface="Courier New" panose="02070309020205020404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A84A0"/>
              </a:buClr>
              <a:buFont typeface="Wingdings" panose="05000000000000000000" pitchFamily="2" charset="2"/>
              <a:buChar char="s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</a:pPr>
            <a:r>
              <a:rPr lang="en-US" altLang="en-US" sz="2000" dirty="0"/>
              <a:t>Data and information security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brand recognition and reputation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the supply network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globalization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the environment and climate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202264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351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P.2b  Strategic Context (continued)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Strategic challenges are those pressures that exert a decisive influence on an organization’s likelihood of future success.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These challenges are frequently driven by the organization’s anticipated competitive position in the future relative to other providers of similar products and services.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External strategic challenges may relate to customer or market needs or expectations; product or technology changes; or financial, societal, or other risks or needs.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Internal strategic ch</a:t>
            </a:r>
            <a:r>
              <a:rPr lang="en-US" altLang="en-US" sz="2000" dirty="0"/>
              <a:t>allenges may relate to capabilities or human and other resources.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593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351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P.2b  Strategic Context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Strategic advantages are those marketplace benefits that exert a decisive influence on an organization’s likelihood of future success.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These advantages are frequently sources of current and future competitive success relative to other pro</a:t>
            </a:r>
            <a:r>
              <a:rPr lang="en-US" altLang="en-US" sz="2000" dirty="0"/>
              <a:t>viders of similar products and services.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Strategic advantages generally arise from either or both of two sources:</a:t>
            </a:r>
          </a:p>
          <a:p>
            <a:pPr marL="690563" lvl="1" indent="-457200">
              <a:spcBef>
                <a:spcPts val="1200"/>
              </a:spcBef>
              <a:buFont typeface="+mj-lt"/>
              <a:buAutoNum type="arabicParenR"/>
            </a:pPr>
            <a:r>
              <a:rPr lang="en-US" altLang="en-US" sz="2000" dirty="0"/>
              <a:t>Core competencies, which focus on building and expanding an organization’s internal capabilities, and</a:t>
            </a:r>
          </a:p>
          <a:p>
            <a:pPr marL="690563" lvl="1" indent="-457200">
              <a:spcBef>
                <a:spcPts val="1200"/>
              </a:spcBef>
              <a:buFont typeface="+mj-lt"/>
              <a:buAutoNum type="arabicParenR"/>
            </a:pPr>
            <a:r>
              <a:rPr lang="en-US" altLang="en-US" sz="2000" dirty="0">
                <a:solidFill>
                  <a:schemeClr val="tx1"/>
                </a:solidFill>
              </a:rPr>
              <a:t>Strategically important external resources, which your organization shapes and leverages through key external relationships and partnerships.</a:t>
            </a:r>
          </a:p>
        </p:txBody>
      </p:sp>
    </p:spTree>
    <p:extLst>
      <p:ext uri="{BB962C8B-B14F-4D97-AF65-F5344CB8AC3E}">
        <p14:creationId xmlns:p14="http://schemas.microsoft.com/office/powerpoint/2010/main" val="3924383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351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P.2c  Performance Improvement System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The approaches used by an organization should be related to the organization’s needs.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Approaches that are compatible with the o</a:t>
            </a:r>
            <a:r>
              <a:rPr lang="en-US" altLang="en-US" sz="2000" dirty="0"/>
              <a:t>verarching systems approach provided by the Sterling framework might include: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implementing Six Sigma methodologies,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using PDCA methodologies,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using standards from ISO (e.g., the 9000 or 14000 series, or sector-specific standards),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using decision science, or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/>
              <a:t>employing other improvement tools.</a:t>
            </a:r>
            <a:endParaRPr lang="en-US" alt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05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Organizational Profile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65"/>
            <a:ext cx="8118535" cy="49351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P.2c  Performance Improvement System</a:t>
            </a:r>
            <a:endParaRPr lang="en-US" alt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sz="2000" dirty="0"/>
              <a:t>Evaluation and review processes: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Ensure the identification and prioritization of improvement initiatives.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Determine the appropriate approach for the size and scale of the improvement initiative.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Allocate resources in balance with strategic action plan execution and day-to-day work obligations.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R</a:t>
            </a:r>
            <a:r>
              <a:rPr lang="en-US" altLang="en-US" sz="2000" dirty="0">
                <a:solidFill>
                  <a:schemeClr val="tx1"/>
                </a:solidFill>
              </a:rPr>
              <a:t>eview of the improvement initiative to evaluate progress, achievement of goals, and corrective actions.</a:t>
            </a:r>
          </a:p>
        </p:txBody>
      </p:sp>
    </p:spTree>
    <p:extLst>
      <p:ext uri="{BB962C8B-B14F-4D97-AF65-F5344CB8AC3E}">
        <p14:creationId xmlns:p14="http://schemas.microsoft.com/office/powerpoint/2010/main" val="2425278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3CB85E9-5D3C-4DCE-A06F-6EC509F44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42950"/>
            <a:ext cx="7772400" cy="177209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Evaluating Applications Workshop </a:t>
            </a:r>
            <a:b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Prework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56455230-0AFB-41A2-969B-6FF4D204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868838"/>
            <a:ext cx="708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Cambria" panose="02040503050406030204" pitchFamily="18" charset="0"/>
              <a:buChar char="°"/>
              <a:defRPr sz="2800">
                <a:solidFill>
                  <a:srgbClr val="2C4D8B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© Florida Sterling Council 2020 –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66636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Evaluating Applications – Prework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257" y="1114073"/>
            <a:ext cx="8118535" cy="49351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Prior to attending the Evaluating Applications workshop: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Download the Case Study application from the Examiner Document Downloads page at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www.floridasterling.com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2000" dirty="0"/>
              <a:t>under the Training and Education menu.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Read t</a:t>
            </a:r>
            <a:r>
              <a:rPr lang="en-US" altLang="en-US" sz="2000" dirty="0"/>
              <a:t>he entire Case Study application.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Re-read Category 1 – Leadership, just prior to attending the Evaluating Applications workshop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Complete the Certificate of Completion on the following slide, and email it to </a:t>
            </a:r>
            <a:r>
              <a:rPr lang="en-US" altLang="en-US" sz="2000" dirty="0">
                <a:hlinkClick r:id="rId3"/>
              </a:rPr>
              <a:t>registration@floridasterling.com</a:t>
            </a:r>
            <a:r>
              <a:rPr lang="en-US" altLang="en-US" sz="2000" dirty="0"/>
              <a:t>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You will need to have available the Case Study application, Case Study Key Factors Worksheet, and the Resource Guide for Evaluating Applications training.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For assistance or additional information, please contact </a:t>
            </a:r>
            <a:b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your Mentor or the Sterling Office at 850-922-5316.</a:t>
            </a:r>
          </a:p>
        </p:txBody>
      </p:sp>
    </p:spTree>
    <p:extLst>
      <p:ext uri="{BB962C8B-B14F-4D97-AF65-F5344CB8AC3E}">
        <p14:creationId xmlns:p14="http://schemas.microsoft.com/office/powerpoint/2010/main" val="2052878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98A3AE7C-95EB-4258-A77B-67C8A5D23120}"/>
              </a:ext>
            </a:extLst>
          </p:cNvPr>
          <p:cNvSpPr txBox="1">
            <a:spLocks/>
          </p:cNvSpPr>
          <p:nvPr/>
        </p:nvSpPr>
        <p:spPr>
          <a:xfrm>
            <a:off x="960869" y="2674958"/>
            <a:ext cx="7425459" cy="1569802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tabLst>
                <a:tab pos="1376363" algn="l"/>
              </a:tabLst>
              <a:defRPr/>
            </a:pPr>
            <a:r>
              <a:rPr lang="en-US" sz="2400" dirty="0">
                <a:latin typeface="+mn-lt"/>
              </a:rPr>
              <a:t>Name:	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tabLst>
                <a:tab pos="1376363" algn="l"/>
              </a:tabLst>
              <a:defRPr/>
            </a:pPr>
            <a:r>
              <a:rPr lang="en-US" sz="2400" dirty="0">
                <a:latin typeface="+mn-lt"/>
              </a:rPr>
              <a:t>Date:	</a:t>
            </a:r>
          </a:p>
          <a:p>
            <a:pPr marL="342900" indent="-342900" defTabSz="481013" eaLnBrk="1" fontAlgn="auto" hangingPunct="1">
              <a:spcBef>
                <a:spcPts val="600"/>
              </a:spcBef>
              <a:spcAft>
                <a:spcPts val="0"/>
              </a:spcAft>
              <a:tabLst>
                <a:tab pos="5256213" algn="l"/>
              </a:tabLst>
              <a:defRPr/>
            </a:pPr>
            <a:r>
              <a:rPr lang="en-US" sz="2400" dirty="0">
                <a:latin typeface="+mn-lt"/>
              </a:rPr>
              <a:t>Mentor Name (1</a:t>
            </a:r>
            <a:r>
              <a:rPr lang="en-US" sz="2400" baseline="30000" dirty="0">
                <a:latin typeface="+mn-lt"/>
              </a:rPr>
              <a:t>st</a:t>
            </a:r>
            <a:r>
              <a:rPr lang="en-US" sz="2400" dirty="0">
                <a:latin typeface="+mn-lt"/>
              </a:rPr>
              <a:t> year Examiners):	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6F96BB-1CC8-4D0B-9979-B1A5CE7F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16776"/>
            <a:ext cx="7886700" cy="1127216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</a:rPr>
              <a:t>Introduction to Key Factors</a:t>
            </a:r>
            <a:br>
              <a:rPr lang="en-US" alt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</a:rPr>
              <a:t>Certificate of Completion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704DC4D-5F74-4961-AC6F-811B32191E0B}"/>
              </a:ext>
            </a:extLst>
          </p:cNvPr>
          <p:cNvSpPr txBox="1">
            <a:spLocks/>
          </p:cNvSpPr>
          <p:nvPr/>
        </p:nvSpPr>
        <p:spPr>
          <a:xfrm>
            <a:off x="205960" y="4837024"/>
            <a:ext cx="8776252" cy="1265604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42900" indent="-342900" algn="ctr" eaLnBrk="1" fontAlgn="auto" hangingPunct="1">
              <a:spcBef>
                <a:spcPts val="600"/>
              </a:spcBef>
              <a:spcAft>
                <a:spcPts val="0"/>
              </a:spcAft>
              <a:tabLst>
                <a:tab pos="1376363" algn="l"/>
              </a:tabLst>
              <a:defRPr/>
            </a:pPr>
            <a:r>
              <a:rPr lang="en-US" sz="2400" dirty="0">
                <a:latin typeface="+mn-lt"/>
              </a:rPr>
              <a:t>Save this completed Certificate and email it to 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registration@floridasterling.com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ts val="600"/>
              </a:spcBef>
              <a:spcAft>
                <a:spcPts val="0"/>
              </a:spcAft>
              <a:tabLst>
                <a:tab pos="1376363" algn="l"/>
              </a:tabLst>
              <a:defRPr/>
            </a:pPr>
            <a:r>
              <a:rPr lang="en-US" sz="2400" dirty="0">
                <a:latin typeface="+mn-lt"/>
              </a:rPr>
              <a:t>prior to attending the Evaluating Applications Workshop</a:t>
            </a:r>
          </a:p>
          <a:p>
            <a:pPr marL="342900" indent="-342900" algn="ctr" eaLnBrk="1" fontAlgn="auto" hangingPunct="1">
              <a:spcBef>
                <a:spcPts val="600"/>
              </a:spcBef>
              <a:spcAft>
                <a:spcPts val="0"/>
              </a:spcAft>
              <a:tabLst>
                <a:tab pos="1376363" algn="l"/>
              </a:tabLst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8511B8-8E03-4D91-BB82-2F5A762C5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9731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3CB85E9-5D3C-4DCE-A06F-6EC509F44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42950"/>
            <a:ext cx="7772400" cy="1772099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Importance of </a:t>
            </a:r>
            <a:b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Key Factors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56455230-0AFB-41A2-969B-6FF4D204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868838"/>
            <a:ext cx="708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Cambria" panose="02040503050406030204" pitchFamily="18" charset="0"/>
              <a:buChar char="°"/>
              <a:defRPr sz="2800">
                <a:solidFill>
                  <a:srgbClr val="2C4D8B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© Florida Sterling Council 2020 –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5323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Importance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1436"/>
            <a:ext cx="8118534" cy="3646055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sz="2000" dirty="0"/>
              <a:t>Key Factors help Examiners understand the </a:t>
            </a:r>
            <a:r>
              <a:rPr lang="en-US" altLang="en-US" sz="2000" u="sng" dirty="0"/>
              <a:t>importance</a:t>
            </a:r>
            <a:r>
              <a:rPr lang="en-US" altLang="en-US" sz="2000" dirty="0"/>
              <a:t> and </a:t>
            </a:r>
            <a:r>
              <a:rPr lang="en-US" altLang="en-US" sz="2000" u="sng" dirty="0"/>
              <a:t>relevance</a:t>
            </a:r>
            <a:r>
              <a:rPr lang="en-US" altLang="en-US" sz="2000" dirty="0"/>
              <a:t> of the organization’s processes and results when conducting their evaluation</a:t>
            </a:r>
            <a:r>
              <a:rPr lang="en-US" altLang="en-US" sz="2200" dirty="0"/>
              <a:t>. 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altLang="en-US" sz="1200" dirty="0"/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sz="2200" b="1" dirty="0">
                <a:solidFill>
                  <a:schemeClr val="accent1">
                    <a:lumMod val="75000"/>
                  </a:schemeClr>
                </a:solidFill>
              </a:rPr>
              <a:t>Key Factors: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set the stage for evaluation and analysis through an understanding of the organization,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identify key gaps in information provided by the organization, and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provide focus on key performance requirements and results.</a:t>
            </a:r>
            <a:br>
              <a:rPr lang="en-US" altLang="en-US" sz="2000" dirty="0"/>
            </a:br>
            <a:endParaRPr lang="en-US" altLang="en-US" sz="14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sz="2000" dirty="0"/>
              <a:t>Key Factors develop the Business Acumen required to effectively evaluate the organization based on what is important and relevant to the organization based on the Criteria.</a:t>
            </a:r>
          </a:p>
          <a:p>
            <a:pPr>
              <a:spcBef>
                <a:spcPts val="1200"/>
              </a:spcBef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67095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Importance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0600"/>
            <a:ext cx="8118534" cy="5318125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sz="2000" dirty="0"/>
              <a:t>Examiners use Key Factors throughout the Assessment Process.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For each Criteria Item, for example 1.1 Senior Leadership, Examiners select the 4-6 most important and relevant Key Factors applicable to </a:t>
            </a:r>
            <a:r>
              <a:rPr lang="en-US" altLang="en-US" sz="2000" u="sng" dirty="0"/>
              <a:t>that</a:t>
            </a:r>
            <a:r>
              <a:rPr lang="en-US" altLang="en-US" sz="2000" dirty="0"/>
              <a:t> Criteria Item.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As Examiners develop Strength and Opportunity for Improvement (OFI) Comments, the selected 4-6 Key Factors are reviewed for alignment to the Strength / OFI Comments.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/>
              <a:t>For each Strength / OFI Comment, the Examiner selects the single, most important and relevant Key Factor to that Comment.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/>
              <a:t>The selected Key Factor demonstrates </a:t>
            </a:r>
            <a:r>
              <a:rPr lang="en-US" altLang="en-US" sz="2000" i="1" dirty="0"/>
              <a:t>integration</a:t>
            </a:r>
            <a:r>
              <a:rPr lang="en-US" altLang="en-US" sz="2000" dirty="0"/>
              <a:t> between </a:t>
            </a:r>
            <a:r>
              <a:rPr lang="en-US" altLang="en-US" sz="2000" u="sng" dirty="0"/>
              <a:t>that</a:t>
            </a:r>
            <a:r>
              <a:rPr lang="en-US" altLang="en-US" sz="2000" dirty="0"/>
              <a:t> Strength or OFI, and </a:t>
            </a:r>
            <a:r>
              <a:rPr lang="en-US" altLang="en-US" sz="2000" u="sng" dirty="0"/>
              <a:t>that</a:t>
            </a:r>
            <a:r>
              <a:rPr lang="en-US" altLang="en-US" sz="2000" dirty="0"/>
              <a:t> Key Factor.</a:t>
            </a:r>
          </a:p>
        </p:txBody>
      </p:sp>
    </p:spTree>
    <p:extLst>
      <p:ext uri="{BB962C8B-B14F-4D97-AF65-F5344CB8AC3E}">
        <p14:creationId xmlns:p14="http://schemas.microsoft.com/office/powerpoint/2010/main" val="76116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3CB85E9-5D3C-4DCE-A06F-6EC509F44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42950"/>
            <a:ext cx="7772400" cy="1772099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Identifying Key Factors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56455230-0AFB-41A2-969B-6FF4D204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868838"/>
            <a:ext cx="708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Cambria" panose="02040503050406030204" pitchFamily="18" charset="0"/>
              <a:buChar char="°"/>
              <a:defRPr sz="2800">
                <a:solidFill>
                  <a:srgbClr val="2C4D8B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© Florida Sterling Council 2020 –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55377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Identification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0600"/>
            <a:ext cx="8118534" cy="5318125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sz="2000" dirty="0"/>
              <a:t>Each application contains a five-page Organizational Profile that provides an overview of the organization, including: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The context in which the organization operates.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The key requirements for current and future success, and sustainability.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The needs, opportunities, and constraints placed on an organization’s management system.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sz="2000" dirty="0"/>
              <a:t>Most, but not necessarily all, Key Factors will be found in the </a:t>
            </a:r>
            <a:br>
              <a:rPr lang="en-US" altLang="en-US" sz="2000" dirty="0"/>
            </a:br>
            <a:r>
              <a:rPr lang="en-US" altLang="en-US" sz="2000" dirty="0"/>
              <a:t>five-page </a:t>
            </a: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</a:rPr>
              <a:t>Organizational Profile </a:t>
            </a:r>
            <a:r>
              <a:rPr lang="en-US" altLang="en-US" sz="2000" dirty="0"/>
              <a:t>contained within the application.</a:t>
            </a:r>
          </a:p>
          <a:p>
            <a:pPr>
              <a:spcBef>
                <a:spcPts val="1200"/>
              </a:spcBef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59696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Identification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6" y="1020417"/>
            <a:ext cx="8118534" cy="5318125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sz="2000" dirty="0"/>
              <a:t>Key Factors may also be found in the following areas of the application: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4C2EE22-8277-44B6-A0B3-C5F6B2EBA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440918"/>
              </p:ext>
            </p:extLst>
          </p:nvPr>
        </p:nvGraphicFramePr>
        <p:xfrm>
          <a:off x="396816" y="1646682"/>
          <a:ext cx="8488997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1928">
                  <a:extLst>
                    <a:ext uri="{9D8B030D-6E8A-4147-A177-3AD203B41FA5}">
                      <a16:colId xmlns:a16="http://schemas.microsoft.com/office/drawing/2014/main" val="2385908069"/>
                    </a:ext>
                  </a:extLst>
                </a:gridCol>
                <a:gridCol w="5377069">
                  <a:extLst>
                    <a:ext uri="{9D8B030D-6E8A-4147-A177-3AD203B41FA5}">
                      <a16:colId xmlns:a16="http://schemas.microsoft.com/office/drawing/2014/main" val="2868778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Eligibility Certificate Form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Profit versus Non-Profit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Small Business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Sector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Key Business / Organizational Factors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6247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Process Categories (1-6)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Additional Key Factors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Elaboration of the Organizational Profile responses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0432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Results Category (7)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Comparison Data Sources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Segmentation of Customers, Suppliers/Partners, Workforce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Relative Importance – Workforce Environmental Factors, Workforce Satisfaction/Engagement Factors, Customer Satisfaction/Dissatisfaction Factors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19377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488E8D-113A-41C1-B16E-D650CA7F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Key Factors – Identification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F23DF0B-3309-4A1B-9B7B-E3E14AE3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8529"/>
            <a:ext cx="8118534" cy="44958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sz="2000" dirty="0"/>
              <a:t>Start by reading each Organizational Profile question in the Resource Guide.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Read the organization’s response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Highlight key words (Key Factors) that answer each question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Document Key Factors in the </a:t>
            </a:r>
            <a:r>
              <a:rPr lang="en-US" altLang="en-US" sz="2000" i="1" dirty="0"/>
              <a:t>Key Factors Worksheet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Validate and elaborate on the Key Factors based on a review of the entire application.</a:t>
            </a:r>
          </a:p>
          <a:p>
            <a:pPr>
              <a:spcBef>
                <a:spcPts val="1200"/>
              </a:spcBef>
            </a:pPr>
            <a:endParaRPr lang="en-US" altLang="en-US" sz="1400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A completed </a:t>
            </a:r>
            <a:r>
              <a:rPr lang="en-US" altLang="en-US" sz="2000" i="1" dirty="0">
                <a:solidFill>
                  <a:schemeClr val="accent1">
                    <a:lumMod val="75000"/>
                  </a:schemeClr>
                </a:solidFill>
              </a:rPr>
              <a:t>Key Factors Worksheet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is provided at the Evaluating Applications workshop to facilitate you Case Study evaluation.</a:t>
            </a:r>
          </a:p>
          <a:p>
            <a:pPr marL="0" indent="0" algn="ctr">
              <a:spcBef>
                <a:spcPts val="1200"/>
              </a:spcBef>
              <a:buNone/>
            </a:pPr>
            <a:endParaRPr lang="en-US" alt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Additional direction and training on how to identify and utilize </a:t>
            </a:r>
            <a:b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Key Factors will also be provided.</a:t>
            </a:r>
          </a:p>
        </p:txBody>
      </p:sp>
    </p:spTree>
    <p:extLst>
      <p:ext uri="{BB962C8B-B14F-4D97-AF65-F5344CB8AC3E}">
        <p14:creationId xmlns:p14="http://schemas.microsoft.com/office/powerpoint/2010/main" val="1352731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4089</TotalTime>
  <Words>2067</Words>
  <Application>Microsoft Office PowerPoint</Application>
  <PresentationFormat>On-screen Show (4:3)</PresentationFormat>
  <Paragraphs>175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Wingdings</vt:lpstr>
      <vt:lpstr>Office Theme</vt:lpstr>
      <vt:lpstr>Introduction to Key Factors   2021 Cycle Examiner Training Series</vt:lpstr>
      <vt:lpstr>Learning Objectives</vt:lpstr>
      <vt:lpstr>Importance of  Key Factors</vt:lpstr>
      <vt:lpstr>Key Factors – Importance </vt:lpstr>
      <vt:lpstr>Key Factors – Importance </vt:lpstr>
      <vt:lpstr>Identifying Key Factors</vt:lpstr>
      <vt:lpstr>Key Factors – Identification</vt:lpstr>
      <vt:lpstr>Key Factors – Identification </vt:lpstr>
      <vt:lpstr>Key Factors – Identification </vt:lpstr>
      <vt:lpstr>The Organizational Profile</vt:lpstr>
      <vt:lpstr>Key Factors – Organizational Profile</vt:lpstr>
      <vt:lpstr>Key Factors – Organizational Profile</vt:lpstr>
      <vt:lpstr>Key Factors – Organizational Profile</vt:lpstr>
      <vt:lpstr>Key Factors – Organizational Profile</vt:lpstr>
      <vt:lpstr>Key Factors – Organizational Profile</vt:lpstr>
      <vt:lpstr>Key Factors – Organizational Profile</vt:lpstr>
      <vt:lpstr>Key Factors – Organizational Profile</vt:lpstr>
      <vt:lpstr>Key Factors – Organizational Profile</vt:lpstr>
      <vt:lpstr>Key Factors – Organizational Profile</vt:lpstr>
      <vt:lpstr>Key Factors – Organizational Profile</vt:lpstr>
      <vt:lpstr>Key Factors – Organizational Profile</vt:lpstr>
      <vt:lpstr>Key Factors – Organizational Profile</vt:lpstr>
      <vt:lpstr>Key Factors – Organizational Profile</vt:lpstr>
      <vt:lpstr>Key Factors – Organizational Profile</vt:lpstr>
      <vt:lpstr>Evaluating Applications Workshop  Prework</vt:lpstr>
      <vt:lpstr>Evaluating Applications – Prework </vt:lpstr>
      <vt:lpstr>Introduction to Key Factors Certificate of Completion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 Krech</dc:creator>
  <cp:lastModifiedBy>Norma Krech</cp:lastModifiedBy>
  <cp:revision>65</cp:revision>
  <cp:lastPrinted>2019-08-07T20:22:15Z</cp:lastPrinted>
  <dcterms:created xsi:type="dcterms:W3CDTF">2019-01-10T06:27:07Z</dcterms:created>
  <dcterms:modified xsi:type="dcterms:W3CDTF">2020-08-28T19:09:21Z</dcterms:modified>
</cp:coreProperties>
</file>