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84C29F-82B3-4B25-92E3-ACB1C2FC686E}"/>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1891D70A-92CD-44DB-B7BD-EC253A0378D0}"/>
              </a:ext>
            </a:extLst>
          </p:cNvPr>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F1E70846-2454-48E6-8E91-894D1F71D1F0}" type="datetimeFigureOut">
              <a:rPr lang="en-US"/>
              <a:pPr>
                <a:defRPr/>
              </a:pPr>
              <a:t>9/5/2018</a:t>
            </a:fld>
            <a:endParaRPr lang="en-US" dirty="0"/>
          </a:p>
        </p:txBody>
      </p:sp>
      <p:sp>
        <p:nvSpPr>
          <p:cNvPr id="4" name="Slide Image Placeholder 3">
            <a:extLst>
              <a:ext uri="{FF2B5EF4-FFF2-40B4-BE49-F238E27FC236}">
                <a16:creationId xmlns:a16="http://schemas.microsoft.com/office/drawing/2014/main" id="{E70A9FF9-4095-4127-9199-534D71A4C8E8}"/>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AB80000A-D20D-4A37-9A9D-EE5E52F11DEB}"/>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71FC857-0F84-4113-B509-5F729D1311ED}"/>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CF8F21F-44D2-48CC-83FC-851DC867DB83}"/>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82A90324-3149-416A-9FC4-9F84D5B04D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1" descr="Footer.JPG">
            <a:extLst>
              <a:ext uri="{FF2B5EF4-FFF2-40B4-BE49-F238E27FC236}">
                <a16:creationId xmlns:a16="http://schemas.microsoft.com/office/drawing/2014/main" id="{C6B23B75-52F6-4AF1-BD37-390B64C703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2C4D8B"/>
                </a:solidFill>
                <a:latin typeface="Cambria"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C756A986-C554-4F5F-A3A8-690FCB57D01F}"/>
              </a:ext>
            </a:extLst>
          </p:cNvPr>
          <p:cNvSpPr>
            <a:spLocks noGrp="1"/>
          </p:cNvSpPr>
          <p:nvPr>
            <p:ph type="sldNum" sz="quarter" idx="10"/>
          </p:nvPr>
        </p:nvSpPr>
        <p:spPr/>
        <p:txBody>
          <a:bodyPr/>
          <a:lstStyle>
            <a:lvl1pPr>
              <a:defRPr smtClean="0"/>
            </a:lvl1pPr>
          </a:lstStyle>
          <a:p>
            <a:pPr>
              <a:defRPr/>
            </a:pPr>
            <a:fld id="{2B576CF2-099C-434D-B260-ADEAB6C6AF45}" type="slidenum">
              <a:rPr lang="en-US" altLang="en-US"/>
              <a:pPr>
                <a:defRPr/>
              </a:pPr>
              <a:t>‹#›</a:t>
            </a:fld>
            <a:endParaRPr lang="en-US" altLang="en-US"/>
          </a:p>
        </p:txBody>
      </p:sp>
      <p:pic>
        <p:nvPicPr>
          <p:cNvPr id="7" name="Picture 2">
            <a:extLst>
              <a:ext uri="{FF2B5EF4-FFF2-40B4-BE49-F238E27FC236}">
                <a16:creationId xmlns:a16="http://schemas.microsoft.com/office/drawing/2014/main" id="{8FB68124-2732-4443-9F2A-5229B56909E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0" y="0"/>
            <a:ext cx="9144000" cy="2286000"/>
          </a:xfrm>
          <a:prstGeom prst="rect">
            <a:avLst/>
          </a:prstGeom>
          <a:noFill/>
        </p:spPr>
      </p:pic>
    </p:spTree>
    <p:extLst>
      <p:ext uri="{BB962C8B-B14F-4D97-AF65-F5344CB8AC3E}">
        <p14:creationId xmlns:p14="http://schemas.microsoft.com/office/powerpoint/2010/main" val="340451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descr="Footer.JPG">
            <a:extLst>
              <a:ext uri="{FF2B5EF4-FFF2-40B4-BE49-F238E27FC236}">
                <a16:creationId xmlns:a16="http://schemas.microsoft.com/office/drawing/2014/main" id="{3858366D-A559-463E-916E-ADB7CC8ED9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868362"/>
          </a:xfrm>
        </p:spPr>
        <p:txBody>
          <a:bodyPr>
            <a:normAutofit/>
          </a:bodyPr>
          <a:lstStyle>
            <a:lvl1pPr algn="l">
              <a:defRPr sz="3600">
                <a:solidFill>
                  <a:srgbClr val="2C4D8B"/>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295400"/>
            <a:ext cx="8229600" cy="4525963"/>
          </a:xfrm>
        </p:spPr>
        <p:txBody>
          <a:bodyPr/>
          <a:lstStyle>
            <a:lvl2pPr>
              <a:buFont typeface="Cambria" pitchFamily="18" charset="0"/>
              <a:buChar char="°"/>
              <a:defRPr>
                <a:solidFill>
                  <a:srgbClr val="2C4D8B"/>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FAC73435-45E3-4735-AAD8-C506F747F0FE}"/>
              </a:ext>
            </a:extLst>
          </p:cNvPr>
          <p:cNvSpPr>
            <a:spLocks noGrp="1"/>
          </p:cNvSpPr>
          <p:nvPr>
            <p:ph type="sldNum" sz="quarter" idx="10"/>
          </p:nvPr>
        </p:nvSpPr>
        <p:spPr/>
        <p:txBody>
          <a:bodyPr/>
          <a:lstStyle>
            <a:lvl1pPr>
              <a:defRPr smtClean="0"/>
            </a:lvl1pPr>
          </a:lstStyle>
          <a:p>
            <a:pPr>
              <a:defRPr/>
            </a:pPr>
            <a:fld id="{ADA16A01-261A-40D9-A9D2-70AE97EACC92}" type="slidenum">
              <a:rPr lang="en-US" altLang="en-US"/>
              <a:pPr>
                <a:defRPr/>
              </a:pPr>
              <a:t>‹#›</a:t>
            </a:fld>
            <a:endParaRPr lang="en-US" altLang="en-US"/>
          </a:p>
        </p:txBody>
      </p:sp>
    </p:spTree>
    <p:extLst>
      <p:ext uri="{BB962C8B-B14F-4D97-AF65-F5344CB8AC3E}">
        <p14:creationId xmlns:p14="http://schemas.microsoft.com/office/powerpoint/2010/main" val="168845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E4F81B25-00D6-487F-9181-66FC339C4C35}"/>
              </a:ext>
            </a:extLst>
          </p:cNvPr>
          <p:cNvSpPr>
            <a:spLocks noGrp="1"/>
          </p:cNvSpPr>
          <p:nvPr>
            <p:ph type="sldNum" sz="quarter" idx="10"/>
          </p:nvPr>
        </p:nvSpPr>
        <p:spPr/>
        <p:txBody>
          <a:bodyPr/>
          <a:lstStyle>
            <a:lvl1pPr>
              <a:defRPr/>
            </a:lvl1pPr>
          </a:lstStyle>
          <a:p>
            <a:pPr>
              <a:defRPr/>
            </a:pPr>
            <a:fld id="{B8810D0F-2C0D-4A9D-8071-33FEFAF7427F}" type="slidenum">
              <a:rPr lang="en-US" altLang="en-US"/>
              <a:pPr>
                <a:defRPr/>
              </a:pPr>
              <a:t>‹#›</a:t>
            </a:fld>
            <a:endParaRPr lang="en-US" altLang="en-US"/>
          </a:p>
        </p:txBody>
      </p:sp>
    </p:spTree>
    <p:extLst>
      <p:ext uri="{BB962C8B-B14F-4D97-AF65-F5344CB8AC3E}">
        <p14:creationId xmlns:p14="http://schemas.microsoft.com/office/powerpoint/2010/main" val="166601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 descr="Footer.JPG">
            <a:extLst>
              <a:ext uri="{FF2B5EF4-FFF2-40B4-BE49-F238E27FC236}">
                <a16:creationId xmlns:a16="http://schemas.microsoft.com/office/drawing/2014/main" id="{A5E25E5B-948F-4C7A-9019-0023E9CB9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sz="3600">
                <a:solidFill>
                  <a:srgbClr val="2C4D8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buFont typeface="Cambria" pitchFamily="18" charset="0"/>
              <a:buChar char="°"/>
              <a:defRPr sz="2400">
                <a:solidFill>
                  <a:srgbClr val="2C4D8B"/>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buFont typeface="Cambria" pitchFamily="18" charset="0"/>
              <a:buChar char="°"/>
              <a:defRPr sz="2400">
                <a:solidFill>
                  <a:srgbClr val="2C4D8B"/>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a:extLst>
              <a:ext uri="{FF2B5EF4-FFF2-40B4-BE49-F238E27FC236}">
                <a16:creationId xmlns:a16="http://schemas.microsoft.com/office/drawing/2014/main" id="{CE7AA737-A018-4EE0-BA84-5284428ACCDB}"/>
              </a:ext>
            </a:extLst>
          </p:cNvPr>
          <p:cNvSpPr>
            <a:spLocks noGrp="1"/>
          </p:cNvSpPr>
          <p:nvPr>
            <p:ph type="sldNum" sz="quarter" idx="10"/>
          </p:nvPr>
        </p:nvSpPr>
        <p:spPr/>
        <p:txBody>
          <a:bodyPr/>
          <a:lstStyle>
            <a:lvl1pPr>
              <a:defRPr smtClean="0"/>
            </a:lvl1pPr>
          </a:lstStyle>
          <a:p>
            <a:pPr>
              <a:defRPr/>
            </a:pPr>
            <a:fld id="{1A5EE8CD-E8C4-4B18-BEB3-B0C756D6D615}" type="slidenum">
              <a:rPr lang="en-US" altLang="en-US"/>
              <a:pPr>
                <a:defRPr/>
              </a:pPr>
              <a:t>‹#›</a:t>
            </a:fld>
            <a:endParaRPr lang="en-US" altLang="en-US"/>
          </a:p>
        </p:txBody>
      </p:sp>
    </p:spTree>
    <p:extLst>
      <p:ext uri="{BB962C8B-B14F-4D97-AF65-F5344CB8AC3E}">
        <p14:creationId xmlns:p14="http://schemas.microsoft.com/office/powerpoint/2010/main" val="176992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 descr="Footer.JPG">
            <a:extLst>
              <a:ext uri="{FF2B5EF4-FFF2-40B4-BE49-F238E27FC236}">
                <a16:creationId xmlns:a16="http://schemas.microsoft.com/office/drawing/2014/main" id="{EF78FBE6-2AEE-4591-A188-2DBEC1F0EA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lvl1pPr algn="l">
              <a:defRPr sz="3600">
                <a:solidFill>
                  <a:srgbClr val="2C4D8B"/>
                </a:solidFill>
              </a:defRPr>
            </a:lvl1pPr>
          </a:lstStyle>
          <a:p>
            <a:r>
              <a:rPr lang="en-US"/>
              <a:t>Click to edit Master title style</a:t>
            </a:r>
            <a:endParaRPr lang="en-US" dirty="0"/>
          </a:p>
        </p:txBody>
      </p:sp>
      <p:sp>
        <p:nvSpPr>
          <p:cNvPr id="4" name="Slide Number Placeholder 4">
            <a:extLst>
              <a:ext uri="{FF2B5EF4-FFF2-40B4-BE49-F238E27FC236}">
                <a16:creationId xmlns:a16="http://schemas.microsoft.com/office/drawing/2014/main" id="{EF103255-F5F6-48E0-9C87-51938849C2B9}"/>
              </a:ext>
            </a:extLst>
          </p:cNvPr>
          <p:cNvSpPr>
            <a:spLocks noGrp="1"/>
          </p:cNvSpPr>
          <p:nvPr>
            <p:ph type="sldNum" sz="quarter" idx="10"/>
          </p:nvPr>
        </p:nvSpPr>
        <p:spPr/>
        <p:txBody>
          <a:bodyPr/>
          <a:lstStyle>
            <a:lvl1pPr>
              <a:defRPr smtClean="0"/>
            </a:lvl1pPr>
          </a:lstStyle>
          <a:p>
            <a:pPr>
              <a:defRPr/>
            </a:pPr>
            <a:fld id="{2DF0FEB6-FFFF-46D0-9247-3563784FE423}" type="slidenum">
              <a:rPr lang="en-US" altLang="en-US"/>
              <a:pPr>
                <a:defRPr/>
              </a:pPr>
              <a:t>‹#›</a:t>
            </a:fld>
            <a:endParaRPr lang="en-US" altLang="en-US"/>
          </a:p>
        </p:txBody>
      </p:sp>
    </p:spTree>
    <p:extLst>
      <p:ext uri="{BB962C8B-B14F-4D97-AF65-F5344CB8AC3E}">
        <p14:creationId xmlns:p14="http://schemas.microsoft.com/office/powerpoint/2010/main" val="104143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Footer.JPG">
            <a:extLst>
              <a:ext uri="{FF2B5EF4-FFF2-40B4-BE49-F238E27FC236}">
                <a16:creationId xmlns:a16="http://schemas.microsoft.com/office/drawing/2014/main" id="{AABF6ECC-AF35-421A-A233-49182B77B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754C42B0-A10D-4F9A-B505-B2AD64E33CC4}"/>
              </a:ext>
            </a:extLst>
          </p:cNvPr>
          <p:cNvSpPr>
            <a:spLocks noGrp="1"/>
          </p:cNvSpPr>
          <p:nvPr>
            <p:ph type="sldNum" sz="quarter" idx="10"/>
          </p:nvPr>
        </p:nvSpPr>
        <p:spPr/>
        <p:txBody>
          <a:bodyPr/>
          <a:lstStyle>
            <a:lvl1pPr>
              <a:defRPr smtClean="0"/>
            </a:lvl1pPr>
          </a:lstStyle>
          <a:p>
            <a:pPr>
              <a:defRPr/>
            </a:pPr>
            <a:fld id="{75FF1012-0501-47B2-806D-409006960702}" type="slidenum">
              <a:rPr lang="en-US" altLang="en-US"/>
              <a:pPr>
                <a:defRPr/>
              </a:pPr>
              <a:t>‹#›</a:t>
            </a:fld>
            <a:endParaRPr lang="en-US" altLang="en-US"/>
          </a:p>
        </p:txBody>
      </p:sp>
    </p:spTree>
    <p:extLst>
      <p:ext uri="{BB962C8B-B14F-4D97-AF65-F5344CB8AC3E}">
        <p14:creationId xmlns:p14="http://schemas.microsoft.com/office/powerpoint/2010/main" val="137905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66EE5A-5FA9-460D-85ED-848579ECB04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1AC12F3-AB86-45CC-BCB7-737E12E7531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EFB3CB7D-58DB-4383-8507-DB72868C5E8B}"/>
              </a:ext>
            </a:extLst>
          </p:cNvPr>
          <p:cNvSpPr>
            <a:spLocks noGrp="1"/>
          </p:cNvSpPr>
          <p:nvPr>
            <p:ph type="sldNum" sz="quarter" idx="4"/>
          </p:nvPr>
        </p:nvSpPr>
        <p:spPr>
          <a:xfrm>
            <a:off x="7010400" y="594360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7F8BDEF-21E0-4709-AB30-FCEA2CA1868E}" type="slidenum">
              <a:rPr lang="en-US" altLang="en-US"/>
              <a:pPr>
                <a:defRPr/>
              </a:pPr>
              <a:t>‹#›</a:t>
            </a:fld>
            <a:endParaRPr lang="en-US" altLang="en-US"/>
          </a:p>
        </p:txBody>
      </p:sp>
      <p:pic>
        <p:nvPicPr>
          <p:cNvPr id="1029" name="Picture 1" descr="Footer.JPG">
            <a:extLst>
              <a:ext uri="{FF2B5EF4-FFF2-40B4-BE49-F238E27FC236}">
                <a16:creationId xmlns:a16="http://schemas.microsoft.com/office/drawing/2014/main" id="{4BE727F1-CACA-413C-ADF9-41ABE4EBF0C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86500"/>
            <a:ext cx="914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1" r:id="rId3"/>
    <p:sldLayoutId id="2147483724" r:id="rId4"/>
    <p:sldLayoutId id="2147483725" r:id="rId5"/>
    <p:sldLayoutId id="2147483726" r:id="rId6"/>
  </p:sldLayoutIdLst>
  <p:hf hdr="0" ftr="0" dt="0"/>
  <p:txStyles>
    <p:titleStyle>
      <a:lvl1pPr algn="l" rtl="0" eaLnBrk="0" fontAlgn="base" hangingPunct="0">
        <a:spcBef>
          <a:spcPct val="0"/>
        </a:spcBef>
        <a:spcAft>
          <a:spcPct val="0"/>
        </a:spcAft>
        <a:defRPr sz="4400" kern="1200">
          <a:solidFill>
            <a:srgbClr val="2C4D8B"/>
          </a:solidFill>
          <a:latin typeface="+mj-lt"/>
          <a:ea typeface="+mj-ea"/>
          <a:cs typeface="+mj-cs"/>
        </a:defRPr>
      </a:lvl1pPr>
      <a:lvl2pPr algn="l" rtl="0" eaLnBrk="0" fontAlgn="base" hangingPunct="0">
        <a:spcBef>
          <a:spcPct val="0"/>
        </a:spcBef>
        <a:spcAft>
          <a:spcPct val="0"/>
        </a:spcAft>
        <a:defRPr sz="4400">
          <a:solidFill>
            <a:srgbClr val="2C4D8B"/>
          </a:solidFill>
          <a:latin typeface="Calibri" pitchFamily="34" charset="0"/>
        </a:defRPr>
      </a:lvl2pPr>
      <a:lvl3pPr algn="l" rtl="0" eaLnBrk="0" fontAlgn="base" hangingPunct="0">
        <a:spcBef>
          <a:spcPct val="0"/>
        </a:spcBef>
        <a:spcAft>
          <a:spcPct val="0"/>
        </a:spcAft>
        <a:defRPr sz="4400">
          <a:solidFill>
            <a:srgbClr val="2C4D8B"/>
          </a:solidFill>
          <a:latin typeface="Calibri" pitchFamily="34" charset="0"/>
        </a:defRPr>
      </a:lvl3pPr>
      <a:lvl4pPr algn="l" rtl="0" eaLnBrk="0" fontAlgn="base" hangingPunct="0">
        <a:spcBef>
          <a:spcPct val="0"/>
        </a:spcBef>
        <a:spcAft>
          <a:spcPct val="0"/>
        </a:spcAft>
        <a:defRPr sz="4400">
          <a:solidFill>
            <a:srgbClr val="2C4D8B"/>
          </a:solidFill>
          <a:latin typeface="Calibri" pitchFamily="34" charset="0"/>
        </a:defRPr>
      </a:lvl4pPr>
      <a:lvl5pPr algn="l" rtl="0" eaLnBrk="0" fontAlgn="base" hangingPunct="0">
        <a:spcBef>
          <a:spcPct val="0"/>
        </a:spcBef>
        <a:spcAft>
          <a:spcPct val="0"/>
        </a:spcAft>
        <a:defRPr sz="4400">
          <a:solidFill>
            <a:srgbClr val="2C4D8B"/>
          </a:solidFill>
          <a:latin typeface="Calibri" pitchFamily="34" charset="0"/>
        </a:defRPr>
      </a:lvl5pPr>
      <a:lvl6pPr marL="457200" algn="l" rtl="0" fontAlgn="base">
        <a:spcBef>
          <a:spcPct val="0"/>
        </a:spcBef>
        <a:spcAft>
          <a:spcPct val="0"/>
        </a:spcAft>
        <a:defRPr sz="4400">
          <a:solidFill>
            <a:srgbClr val="2C4D8B"/>
          </a:solidFill>
          <a:latin typeface="Calibri" pitchFamily="34" charset="0"/>
        </a:defRPr>
      </a:lvl6pPr>
      <a:lvl7pPr marL="914400" algn="l" rtl="0" fontAlgn="base">
        <a:spcBef>
          <a:spcPct val="0"/>
        </a:spcBef>
        <a:spcAft>
          <a:spcPct val="0"/>
        </a:spcAft>
        <a:defRPr sz="4400">
          <a:solidFill>
            <a:srgbClr val="2C4D8B"/>
          </a:solidFill>
          <a:latin typeface="Calibri" pitchFamily="34" charset="0"/>
        </a:defRPr>
      </a:lvl7pPr>
      <a:lvl8pPr marL="1371600" algn="l" rtl="0" fontAlgn="base">
        <a:spcBef>
          <a:spcPct val="0"/>
        </a:spcBef>
        <a:spcAft>
          <a:spcPct val="0"/>
        </a:spcAft>
        <a:defRPr sz="4400">
          <a:solidFill>
            <a:srgbClr val="2C4D8B"/>
          </a:solidFill>
          <a:latin typeface="Calibri" pitchFamily="34" charset="0"/>
        </a:defRPr>
      </a:lvl8pPr>
      <a:lvl9pPr marL="1828800" algn="l" rtl="0" fontAlgn="base">
        <a:spcBef>
          <a:spcPct val="0"/>
        </a:spcBef>
        <a:spcAft>
          <a:spcPct val="0"/>
        </a:spcAft>
        <a:defRPr sz="4400">
          <a:solidFill>
            <a:srgbClr val="2C4D8B"/>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Cambria" panose="02040503050406030204" pitchFamily="18" charset="0"/>
        <a:buChar char="°"/>
        <a:defRPr sz="2800" kern="1200">
          <a:solidFill>
            <a:srgbClr val="2C4D8B"/>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floridasterling.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3CB85E9-5D3C-4DCE-A06F-6EC509F4462B}"/>
              </a:ext>
            </a:extLst>
          </p:cNvPr>
          <p:cNvSpPr>
            <a:spLocks noGrp="1"/>
          </p:cNvSpPr>
          <p:nvPr>
            <p:ph type="ctrTitle"/>
          </p:nvPr>
        </p:nvSpPr>
        <p:spPr/>
        <p:txBody>
          <a:bodyPr/>
          <a:lstStyle/>
          <a:p>
            <a:pPr algn="ctr" eaLnBrk="1" hangingPunct="1"/>
            <a:r>
              <a:rPr lang="en-US" altLang="en-US" dirty="0">
                <a:solidFill>
                  <a:srgbClr val="4F81BD"/>
                </a:solidFill>
              </a:rPr>
              <a:t>Sterling Examiner Preparation</a:t>
            </a:r>
          </a:p>
        </p:txBody>
      </p:sp>
      <p:sp>
        <p:nvSpPr>
          <p:cNvPr id="8195" name="Subtitle 2">
            <a:extLst>
              <a:ext uri="{FF2B5EF4-FFF2-40B4-BE49-F238E27FC236}">
                <a16:creationId xmlns:a16="http://schemas.microsoft.com/office/drawing/2014/main" id="{8642EEDC-E5F1-4FE5-A5D7-BFD1FC1BDDEB}"/>
              </a:ext>
            </a:extLst>
          </p:cNvPr>
          <p:cNvSpPr>
            <a:spLocks noGrp="1"/>
          </p:cNvSpPr>
          <p:nvPr>
            <p:ph type="subTitle" idx="1"/>
          </p:nvPr>
        </p:nvSpPr>
        <p:spPr/>
        <p:txBody>
          <a:bodyPr/>
          <a:lstStyle/>
          <a:p>
            <a:pPr eaLnBrk="1" hangingPunct="1"/>
            <a:r>
              <a:rPr lang="en-US" altLang="en-US"/>
              <a:t>Evaluating Applications:</a:t>
            </a:r>
          </a:p>
          <a:p>
            <a:pPr eaLnBrk="1" hangingPunct="1"/>
            <a:r>
              <a:rPr lang="en-US" altLang="en-US"/>
              <a:t>Introduction to Key Factors</a:t>
            </a:r>
          </a:p>
        </p:txBody>
      </p:sp>
      <p:sp>
        <p:nvSpPr>
          <p:cNvPr id="8196" name="TextBox 3">
            <a:extLst>
              <a:ext uri="{FF2B5EF4-FFF2-40B4-BE49-F238E27FC236}">
                <a16:creationId xmlns:a16="http://schemas.microsoft.com/office/drawing/2014/main" id="{56455230-0AFB-41A2-969B-6FF4D2047B6C}"/>
              </a:ext>
            </a:extLst>
          </p:cNvPr>
          <p:cNvSpPr txBox="1">
            <a:spLocks noChangeArrowheads="1"/>
          </p:cNvSpPr>
          <p:nvPr/>
        </p:nvSpPr>
        <p:spPr bwMode="auto">
          <a:xfrm>
            <a:off x="1143000" y="5791200"/>
            <a:ext cx="708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dirty="0"/>
              <a:t>© Florida Sterling Council 2018 –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DBD1648-5E85-48DB-9811-74D041689537}"/>
              </a:ext>
            </a:extLst>
          </p:cNvPr>
          <p:cNvSpPr>
            <a:spLocks noGrp="1"/>
          </p:cNvSpPr>
          <p:nvPr>
            <p:ph type="title"/>
          </p:nvPr>
        </p:nvSpPr>
        <p:spPr/>
        <p:txBody>
          <a:bodyPr/>
          <a:lstStyle/>
          <a:p>
            <a:pPr eaLnBrk="1" hangingPunct="1"/>
            <a:r>
              <a:rPr lang="en-US" altLang="en-US" dirty="0">
                <a:solidFill>
                  <a:srgbClr val="4F81BD"/>
                </a:solidFill>
              </a:rPr>
              <a:t>Organizational Profile Overview</a:t>
            </a:r>
          </a:p>
        </p:txBody>
      </p:sp>
      <p:sp>
        <p:nvSpPr>
          <p:cNvPr id="3" name="Content Placeholder 2">
            <a:extLst>
              <a:ext uri="{FF2B5EF4-FFF2-40B4-BE49-F238E27FC236}">
                <a16:creationId xmlns:a16="http://schemas.microsoft.com/office/drawing/2014/main" id="{28307038-D8A2-4ED8-BF96-1C27984E04BB}"/>
              </a:ext>
            </a:extLst>
          </p:cNvPr>
          <p:cNvSpPr>
            <a:spLocks noGrp="1"/>
          </p:cNvSpPr>
          <p:nvPr>
            <p:ph idx="1"/>
          </p:nvPr>
        </p:nvSpPr>
        <p:spPr>
          <a:xfrm>
            <a:off x="457200" y="1661319"/>
            <a:ext cx="8229600" cy="1158081"/>
          </a:xfrm>
        </p:spPr>
        <p:txBody>
          <a:bodyPr rtlCol="0">
            <a:normAutofit/>
          </a:bodyPr>
          <a:lstStyle/>
          <a:p>
            <a:pPr marL="0" indent="0" algn="ctr" eaLnBrk="1" fontAlgn="auto" hangingPunct="1">
              <a:spcBef>
                <a:spcPts val="600"/>
              </a:spcBef>
              <a:spcAft>
                <a:spcPts val="1200"/>
              </a:spcAft>
              <a:buNone/>
              <a:defRPr/>
            </a:pPr>
            <a:r>
              <a:rPr lang="en-US" sz="2800" dirty="0"/>
              <a:t>Read the Organizational Profile description in the </a:t>
            </a:r>
            <a:r>
              <a:rPr lang="en-US" sz="2800" i="1" dirty="0"/>
              <a:t>Sterling Management System Resource Guide</a:t>
            </a:r>
            <a:endParaRPr lang="en-US" sz="2800" dirty="0"/>
          </a:p>
        </p:txBody>
      </p:sp>
      <p:sp>
        <p:nvSpPr>
          <p:cNvPr id="17412" name="TextBox 6">
            <a:extLst>
              <a:ext uri="{FF2B5EF4-FFF2-40B4-BE49-F238E27FC236}">
                <a16:creationId xmlns:a16="http://schemas.microsoft.com/office/drawing/2014/main" id="{10E1DA2B-2E3A-457A-B112-61125445EC98}"/>
              </a:ext>
            </a:extLst>
          </p:cNvPr>
          <p:cNvSpPr txBox="1">
            <a:spLocks noChangeArrowheads="1"/>
          </p:cNvSpPr>
          <p:nvPr/>
        </p:nvSpPr>
        <p:spPr bwMode="auto">
          <a:xfrm flipH="1">
            <a:off x="533400" y="3200400"/>
            <a:ext cx="8077200" cy="954088"/>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2" algn="ctr" eaLnBrk="1" hangingPunct="1">
              <a:spcBef>
                <a:spcPts val="600"/>
              </a:spcBef>
              <a:spcAft>
                <a:spcPts val="1200"/>
              </a:spcAft>
              <a:buFontTx/>
              <a:buNone/>
            </a:pPr>
            <a:r>
              <a:rPr lang="en-US" altLang="en-US" sz="2800" dirty="0">
                <a:solidFill>
                  <a:srgbClr val="C00000"/>
                </a:solidFill>
              </a:rPr>
              <a:t>Highlight key words to familiarize yourself with the purpose and content of the Organizational Profile</a:t>
            </a:r>
          </a:p>
        </p:txBody>
      </p:sp>
      <p:sp>
        <p:nvSpPr>
          <p:cNvPr id="17413" name="Slide Number Placeholder 4">
            <a:extLst>
              <a:ext uri="{FF2B5EF4-FFF2-40B4-BE49-F238E27FC236}">
                <a16:creationId xmlns:a16="http://schemas.microsoft.com/office/drawing/2014/main" id="{50D60EF5-6E3D-4601-8462-ACE7DAED463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248C60F-B153-4B39-98C3-BC1E9CB7174F}" type="slidenum">
              <a:rPr lang="en-US" altLang="en-US" sz="1200"/>
              <a:pPr>
                <a:spcBef>
                  <a:spcPct val="0"/>
                </a:spcBef>
                <a:buFontTx/>
                <a:buNone/>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238571F-FD87-43C1-8B89-C26972B55A12}"/>
              </a:ext>
            </a:extLst>
          </p:cNvPr>
          <p:cNvSpPr>
            <a:spLocks noGrp="1"/>
          </p:cNvSpPr>
          <p:nvPr>
            <p:ph type="title"/>
          </p:nvPr>
        </p:nvSpPr>
        <p:spPr/>
        <p:txBody>
          <a:bodyPr/>
          <a:lstStyle/>
          <a:p>
            <a:pPr eaLnBrk="1" hangingPunct="1"/>
            <a:r>
              <a:rPr lang="en-US" altLang="en-US" dirty="0">
                <a:solidFill>
                  <a:srgbClr val="4F81BD"/>
                </a:solidFill>
              </a:rPr>
              <a:t>Other Places to Find Key Factors</a:t>
            </a:r>
          </a:p>
        </p:txBody>
      </p:sp>
      <p:sp>
        <p:nvSpPr>
          <p:cNvPr id="3" name="Content Placeholder 2">
            <a:extLst>
              <a:ext uri="{FF2B5EF4-FFF2-40B4-BE49-F238E27FC236}">
                <a16:creationId xmlns:a16="http://schemas.microsoft.com/office/drawing/2014/main" id="{C53A49F2-ABAC-4925-9602-7F5234BE3077}"/>
              </a:ext>
            </a:extLst>
          </p:cNvPr>
          <p:cNvSpPr>
            <a:spLocks noGrp="1"/>
          </p:cNvSpPr>
          <p:nvPr>
            <p:ph idx="1"/>
          </p:nvPr>
        </p:nvSpPr>
        <p:spPr/>
        <p:txBody>
          <a:bodyPr rtlCol="0">
            <a:normAutofit/>
          </a:bodyPr>
          <a:lstStyle/>
          <a:p>
            <a:pPr marL="0" indent="0" eaLnBrk="1" fontAlgn="auto" hangingPunct="1">
              <a:spcAft>
                <a:spcPts val="0"/>
              </a:spcAft>
              <a:buNone/>
              <a:defRPr/>
            </a:pPr>
            <a:r>
              <a:rPr lang="en-US" sz="2800" dirty="0"/>
              <a:t>Most Key Factors will be found in the Organizational Profile.  However, there may be additional Key Factors found in the Eligibility Form or within responses to the Criteria Items.</a:t>
            </a:r>
          </a:p>
          <a:p>
            <a:pPr eaLnBrk="1" fontAlgn="auto" hangingPunct="1">
              <a:spcBef>
                <a:spcPts val="1200"/>
              </a:spcBef>
              <a:spcAft>
                <a:spcPts val="0"/>
              </a:spcAft>
              <a:defRPr/>
            </a:pPr>
            <a:r>
              <a:rPr lang="en-US" sz="2400" dirty="0"/>
              <a:t>List any Key Factors (organizational attributes) regardless of where found in the application</a:t>
            </a:r>
          </a:p>
          <a:p>
            <a:pPr eaLnBrk="1" fontAlgn="auto" hangingPunct="1">
              <a:spcBef>
                <a:spcPts val="1200"/>
              </a:spcBef>
              <a:spcAft>
                <a:spcPts val="0"/>
              </a:spcAft>
              <a:defRPr/>
            </a:pPr>
            <a:r>
              <a:rPr lang="en-US" sz="2400" dirty="0"/>
              <a:t>The Key Factors worksheet may be updated as you learn more about the organization throughout the process</a:t>
            </a:r>
          </a:p>
          <a:p>
            <a:pPr eaLnBrk="1" fontAlgn="auto" hangingPunct="1">
              <a:spcAft>
                <a:spcPts val="0"/>
              </a:spcAft>
              <a:defRPr/>
            </a:pPr>
            <a:endParaRPr lang="en-US" sz="3000" dirty="0"/>
          </a:p>
        </p:txBody>
      </p:sp>
      <p:sp>
        <p:nvSpPr>
          <p:cNvPr id="18436" name="Slide Number Placeholder 3">
            <a:extLst>
              <a:ext uri="{FF2B5EF4-FFF2-40B4-BE49-F238E27FC236}">
                <a16:creationId xmlns:a16="http://schemas.microsoft.com/office/drawing/2014/main" id="{31DE4E6F-4667-4444-ACB8-AB74C727B8D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061994-A27C-47C8-8594-BD447F37A6E8}" type="slidenum">
              <a:rPr lang="en-US" altLang="en-US" sz="1200"/>
              <a:pPr>
                <a:spcBef>
                  <a:spcPct val="0"/>
                </a:spcBef>
                <a:buFontTx/>
                <a:buNone/>
              </a:pPr>
              <a:t>11</a:t>
            </a:fld>
            <a:endParaRPr lang="en-US"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76F768A-5CDD-4F55-996D-D5752A9B4F9B}"/>
              </a:ext>
            </a:extLst>
          </p:cNvPr>
          <p:cNvSpPr>
            <a:spLocks noGrp="1"/>
          </p:cNvSpPr>
          <p:nvPr>
            <p:ph type="title"/>
          </p:nvPr>
        </p:nvSpPr>
        <p:spPr/>
        <p:txBody>
          <a:bodyPr/>
          <a:lstStyle/>
          <a:p>
            <a:pPr eaLnBrk="1" hangingPunct="1"/>
            <a:r>
              <a:rPr lang="en-US" altLang="en-US" dirty="0">
                <a:solidFill>
                  <a:srgbClr val="4F81BD"/>
                </a:solidFill>
              </a:rPr>
              <a:t>Identifying Key Factors</a:t>
            </a:r>
          </a:p>
        </p:txBody>
      </p:sp>
      <p:sp>
        <p:nvSpPr>
          <p:cNvPr id="19459" name="Content Placeholder 2">
            <a:extLst>
              <a:ext uri="{FF2B5EF4-FFF2-40B4-BE49-F238E27FC236}">
                <a16:creationId xmlns:a16="http://schemas.microsoft.com/office/drawing/2014/main" id="{171A2C7A-54A0-4B7C-B328-FA35BF68A3B7}"/>
              </a:ext>
            </a:extLst>
          </p:cNvPr>
          <p:cNvSpPr>
            <a:spLocks noGrp="1"/>
          </p:cNvSpPr>
          <p:nvPr>
            <p:ph idx="1"/>
          </p:nvPr>
        </p:nvSpPr>
        <p:spPr/>
        <p:txBody>
          <a:bodyPr/>
          <a:lstStyle/>
          <a:p>
            <a:pPr eaLnBrk="1" hangingPunct="1">
              <a:spcBef>
                <a:spcPts val="600"/>
              </a:spcBef>
            </a:pPr>
            <a:r>
              <a:rPr lang="en-US" altLang="en-US" sz="2800" dirty="0"/>
              <a:t>Read each Organizational Profile question in the Resource Guide</a:t>
            </a:r>
          </a:p>
          <a:p>
            <a:pPr eaLnBrk="1" hangingPunct="1">
              <a:spcBef>
                <a:spcPts val="600"/>
              </a:spcBef>
            </a:pPr>
            <a:r>
              <a:rPr lang="en-US" altLang="en-US" sz="2800" dirty="0"/>
              <a:t>Read the organization’s response</a:t>
            </a:r>
          </a:p>
          <a:p>
            <a:pPr eaLnBrk="1" hangingPunct="1">
              <a:spcBef>
                <a:spcPts val="600"/>
              </a:spcBef>
            </a:pPr>
            <a:r>
              <a:rPr lang="en-US" altLang="en-US" sz="2800" dirty="0"/>
              <a:t>Highlight key words that answer each question</a:t>
            </a:r>
          </a:p>
          <a:p>
            <a:pPr eaLnBrk="1" hangingPunct="1">
              <a:spcBef>
                <a:spcPts val="600"/>
              </a:spcBef>
            </a:pPr>
            <a:r>
              <a:rPr lang="en-US" altLang="en-US" sz="2800" dirty="0"/>
              <a:t>You will learn to use Key Factors in the Criteria Evaluating Applications workshop</a:t>
            </a:r>
          </a:p>
          <a:p>
            <a:pPr eaLnBrk="1" hangingPunct="1"/>
            <a:endParaRPr lang="en-US" altLang="en-US" sz="3000" dirty="0"/>
          </a:p>
        </p:txBody>
      </p:sp>
      <p:sp>
        <p:nvSpPr>
          <p:cNvPr id="19460" name="TextBox 6">
            <a:extLst>
              <a:ext uri="{FF2B5EF4-FFF2-40B4-BE49-F238E27FC236}">
                <a16:creationId xmlns:a16="http://schemas.microsoft.com/office/drawing/2014/main" id="{B14B2F20-445F-4CD5-917E-A073E457314D}"/>
              </a:ext>
            </a:extLst>
          </p:cNvPr>
          <p:cNvSpPr txBox="1">
            <a:spLocks noChangeArrowheads="1"/>
          </p:cNvSpPr>
          <p:nvPr/>
        </p:nvSpPr>
        <p:spPr bwMode="auto">
          <a:xfrm>
            <a:off x="508000" y="4572000"/>
            <a:ext cx="8153400" cy="1200329"/>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dirty="0">
                <a:solidFill>
                  <a:srgbClr val="C00000"/>
                </a:solidFill>
              </a:rPr>
              <a:t>A completed Key Factors Worksheet is provided at the Evaluating Applications workshop to facilitate your Case Study Evaluation</a:t>
            </a:r>
          </a:p>
        </p:txBody>
      </p:sp>
      <p:sp>
        <p:nvSpPr>
          <p:cNvPr id="19461" name="Slide Number Placeholder 4">
            <a:extLst>
              <a:ext uri="{FF2B5EF4-FFF2-40B4-BE49-F238E27FC236}">
                <a16:creationId xmlns:a16="http://schemas.microsoft.com/office/drawing/2014/main" id="{479E2051-41BB-4DC3-9CB4-9624EAD06EC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0F7E97-D2FC-471C-B748-33E384F1D0B4}" type="slidenum">
              <a:rPr lang="en-US" altLang="en-US" sz="1200"/>
              <a:pPr>
                <a:spcBef>
                  <a:spcPct val="0"/>
                </a:spcBef>
                <a:buFontTx/>
                <a:buNone/>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F9BB15E-6EF6-4FC7-9D98-6FE3C8C52A31}"/>
              </a:ext>
            </a:extLst>
          </p:cNvPr>
          <p:cNvSpPr>
            <a:spLocks noGrp="1"/>
          </p:cNvSpPr>
          <p:nvPr>
            <p:ph type="title"/>
          </p:nvPr>
        </p:nvSpPr>
        <p:spPr/>
        <p:txBody>
          <a:bodyPr/>
          <a:lstStyle/>
          <a:p>
            <a:pPr eaLnBrk="1" hangingPunct="1"/>
            <a:r>
              <a:rPr lang="en-US" altLang="en-US" dirty="0">
                <a:solidFill>
                  <a:srgbClr val="4F81BD"/>
                </a:solidFill>
              </a:rPr>
              <a:t>Evaluating Applications Prework</a:t>
            </a:r>
          </a:p>
        </p:txBody>
      </p:sp>
      <p:sp>
        <p:nvSpPr>
          <p:cNvPr id="20483" name="Content Placeholder 2">
            <a:extLst>
              <a:ext uri="{FF2B5EF4-FFF2-40B4-BE49-F238E27FC236}">
                <a16:creationId xmlns:a16="http://schemas.microsoft.com/office/drawing/2014/main" id="{4BC6091B-F10E-431A-B05B-0A3CD5BBF6B1}"/>
              </a:ext>
            </a:extLst>
          </p:cNvPr>
          <p:cNvSpPr>
            <a:spLocks noGrp="1"/>
          </p:cNvSpPr>
          <p:nvPr>
            <p:ph idx="1"/>
          </p:nvPr>
        </p:nvSpPr>
        <p:spPr>
          <a:xfrm>
            <a:off x="457200" y="914400"/>
            <a:ext cx="8229600" cy="3581400"/>
          </a:xfrm>
        </p:spPr>
        <p:txBody>
          <a:bodyPr/>
          <a:lstStyle/>
          <a:p>
            <a:pPr marL="0" indent="0" eaLnBrk="1" hangingPunct="1">
              <a:lnSpc>
                <a:spcPct val="130000"/>
              </a:lnSpc>
              <a:spcBef>
                <a:spcPct val="55000"/>
              </a:spcBef>
              <a:buNone/>
            </a:pPr>
            <a:r>
              <a:rPr lang="en-US" altLang="en-US" sz="2800" dirty="0"/>
              <a:t>Prior to the Evaluating Applications workshop:</a:t>
            </a:r>
          </a:p>
          <a:p>
            <a:pPr lvl="0"/>
            <a:r>
              <a:rPr lang="en-US" sz="2400" dirty="0"/>
              <a:t>Download the Case Study application from the Examiner Document Downloads page at </a:t>
            </a:r>
            <a:r>
              <a:rPr lang="en-US" sz="2400" u="sng" dirty="0">
                <a:hlinkClick r:id="rId2"/>
              </a:rPr>
              <a:t>www.floridasterling.com</a:t>
            </a:r>
            <a:r>
              <a:rPr lang="en-US" sz="2400" u="sng" dirty="0"/>
              <a:t> </a:t>
            </a:r>
            <a:r>
              <a:rPr lang="en-US" sz="2400" dirty="0"/>
              <a:t>under Training and Education</a:t>
            </a:r>
          </a:p>
          <a:p>
            <a:pPr lvl="0"/>
            <a:r>
              <a:rPr lang="en-US" sz="2400" dirty="0"/>
              <a:t>Read the entire Case Study application</a:t>
            </a:r>
          </a:p>
          <a:p>
            <a:pPr lvl="0"/>
            <a:r>
              <a:rPr lang="en-US" sz="2400" dirty="0"/>
              <a:t>Re-read Category 1 prior to attending Evaluating Applications training</a:t>
            </a:r>
          </a:p>
          <a:p>
            <a:r>
              <a:rPr lang="en-US" sz="2400" dirty="0"/>
              <a:t>Complete the certificate on the following slide</a:t>
            </a:r>
          </a:p>
          <a:p>
            <a:r>
              <a:rPr lang="en-US" sz="2400" dirty="0"/>
              <a:t>Bring hardcopies of the entire Case Study application and your Key Factors Certificate of Completion to the workshop </a:t>
            </a:r>
            <a:endParaRPr lang="en-US" altLang="en-US" dirty="0"/>
          </a:p>
        </p:txBody>
      </p:sp>
      <p:sp>
        <p:nvSpPr>
          <p:cNvPr id="20484" name="TextBox 5">
            <a:extLst>
              <a:ext uri="{FF2B5EF4-FFF2-40B4-BE49-F238E27FC236}">
                <a16:creationId xmlns:a16="http://schemas.microsoft.com/office/drawing/2014/main" id="{3FAB8F41-2E2B-4F2A-A956-46259188C615}"/>
              </a:ext>
            </a:extLst>
          </p:cNvPr>
          <p:cNvSpPr txBox="1">
            <a:spLocks noChangeArrowheads="1"/>
          </p:cNvSpPr>
          <p:nvPr/>
        </p:nvSpPr>
        <p:spPr bwMode="auto">
          <a:xfrm>
            <a:off x="609600" y="5340350"/>
            <a:ext cx="7924800" cy="831850"/>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gn="ctr" eaLnBrk="1" hangingPunct="1">
              <a:spcBef>
                <a:spcPct val="0"/>
              </a:spcBef>
              <a:buFontTx/>
              <a:buNone/>
            </a:pPr>
            <a:r>
              <a:rPr lang="en-US" altLang="en-US" sz="2400">
                <a:solidFill>
                  <a:srgbClr val="C00000"/>
                </a:solidFill>
              </a:rPr>
              <a:t>For questions or additional information, contact your mentor or the Sterling Office at 850-922-5316</a:t>
            </a:r>
            <a:endParaRPr lang="en-US" altLang="en-US" sz="1800">
              <a:solidFill>
                <a:srgbClr val="C00000"/>
              </a:solidFill>
            </a:endParaRPr>
          </a:p>
        </p:txBody>
      </p:sp>
      <p:sp>
        <p:nvSpPr>
          <p:cNvPr id="20485" name="Slide Number Placeholder 4">
            <a:extLst>
              <a:ext uri="{FF2B5EF4-FFF2-40B4-BE49-F238E27FC236}">
                <a16:creationId xmlns:a16="http://schemas.microsoft.com/office/drawing/2014/main" id="{246FB289-2522-4A3D-A0FC-7CF90F7E096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8F8DE8C-A7A6-4DAC-9022-D3657B1F6283}" type="slidenum">
              <a:rPr lang="en-US" altLang="en-US" sz="1200"/>
              <a:pPr>
                <a:spcBef>
                  <a:spcPct val="0"/>
                </a:spcBef>
                <a:buFontTx/>
                <a:buNone/>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B81A28F-3F14-48E0-99CC-A95EED48FB20}"/>
              </a:ext>
            </a:extLst>
          </p:cNvPr>
          <p:cNvSpPr>
            <a:spLocks noGrp="1"/>
          </p:cNvSpPr>
          <p:nvPr>
            <p:ph type="title"/>
          </p:nvPr>
        </p:nvSpPr>
        <p:spPr/>
        <p:txBody>
          <a:bodyPr/>
          <a:lstStyle/>
          <a:p>
            <a:pPr eaLnBrk="1" hangingPunct="1"/>
            <a:r>
              <a:rPr lang="en-US" altLang="en-US"/>
              <a:t>Key Factors Training Certificate</a:t>
            </a:r>
          </a:p>
        </p:txBody>
      </p:sp>
      <p:sp>
        <p:nvSpPr>
          <p:cNvPr id="4" name="Content Placeholder 6">
            <a:extLst>
              <a:ext uri="{FF2B5EF4-FFF2-40B4-BE49-F238E27FC236}">
                <a16:creationId xmlns:a16="http://schemas.microsoft.com/office/drawing/2014/main" id="{98A3AE7C-95EB-4258-A77B-67C8A5D23120}"/>
              </a:ext>
            </a:extLst>
          </p:cNvPr>
          <p:cNvSpPr txBox="1">
            <a:spLocks/>
          </p:cNvSpPr>
          <p:nvPr/>
        </p:nvSpPr>
        <p:spPr>
          <a:xfrm>
            <a:off x="457200" y="1447800"/>
            <a:ext cx="8229600" cy="3733800"/>
          </a:xfrm>
          <a:prstGeom prst="rect">
            <a:avLst/>
          </a:prstGeom>
          <a:ln>
            <a:solidFill>
              <a:schemeClr val="tx1"/>
            </a:solidFill>
          </a:ln>
        </p:spPr>
        <p:txBody>
          <a:bodyPr/>
          <a:lstStyle/>
          <a:p>
            <a:pPr algn="ctr" eaLnBrk="1" fontAlgn="auto" hangingPunct="1">
              <a:spcBef>
                <a:spcPct val="20000"/>
              </a:spcBef>
              <a:spcAft>
                <a:spcPts val="0"/>
              </a:spcAft>
              <a:defRPr/>
            </a:pPr>
            <a:r>
              <a:rPr lang="en-US" sz="3200" dirty="0">
                <a:solidFill>
                  <a:srgbClr val="C00000"/>
                </a:solidFill>
                <a:latin typeface="+mn-lt"/>
              </a:rPr>
              <a:t>Complete and print this page and turn it in at the Evaluating Applications Workshop.</a:t>
            </a:r>
          </a:p>
          <a:p>
            <a:pPr marL="342900" indent="-342900" eaLnBrk="1" fontAlgn="auto" hangingPunct="1">
              <a:spcBef>
                <a:spcPts val="600"/>
              </a:spcBef>
              <a:spcAft>
                <a:spcPts val="0"/>
              </a:spcAft>
              <a:defRPr/>
            </a:pPr>
            <a:endParaRPr lang="en-US" sz="2800" dirty="0">
              <a:latin typeface="+mn-lt"/>
            </a:endParaRPr>
          </a:p>
          <a:p>
            <a:pPr marL="342900" indent="-342900" eaLnBrk="1" fontAlgn="auto" hangingPunct="1">
              <a:spcBef>
                <a:spcPts val="600"/>
              </a:spcBef>
              <a:spcAft>
                <a:spcPts val="0"/>
              </a:spcAft>
              <a:defRPr/>
            </a:pPr>
            <a:r>
              <a:rPr lang="en-US" sz="2800" dirty="0">
                <a:latin typeface="+mn-lt"/>
              </a:rPr>
              <a:t>Name:</a:t>
            </a:r>
          </a:p>
          <a:p>
            <a:pPr marL="342900" indent="-342900" eaLnBrk="1" fontAlgn="auto" hangingPunct="1">
              <a:spcBef>
                <a:spcPts val="600"/>
              </a:spcBef>
              <a:spcAft>
                <a:spcPts val="0"/>
              </a:spcAft>
              <a:defRPr/>
            </a:pPr>
            <a:r>
              <a:rPr lang="en-US" sz="2800" dirty="0">
                <a:latin typeface="+mn-lt"/>
              </a:rPr>
              <a:t>Date:</a:t>
            </a:r>
          </a:p>
          <a:p>
            <a:pPr marL="342900" indent="-342900" eaLnBrk="1" fontAlgn="auto" hangingPunct="1">
              <a:spcBef>
                <a:spcPts val="600"/>
              </a:spcBef>
              <a:spcAft>
                <a:spcPts val="0"/>
              </a:spcAft>
              <a:defRPr/>
            </a:pPr>
            <a:r>
              <a:rPr lang="en-US" sz="2800" dirty="0">
                <a:latin typeface="+mn-lt"/>
              </a:rPr>
              <a:t>Mentor Name (1</a:t>
            </a:r>
            <a:r>
              <a:rPr lang="en-US" sz="2800" baseline="30000" dirty="0">
                <a:latin typeface="+mn-lt"/>
              </a:rPr>
              <a:t>st</a:t>
            </a:r>
            <a:r>
              <a:rPr lang="en-US" sz="2800" dirty="0">
                <a:latin typeface="+mn-lt"/>
              </a:rPr>
              <a:t> year Examiners):</a:t>
            </a:r>
          </a:p>
        </p:txBody>
      </p:sp>
      <p:sp>
        <p:nvSpPr>
          <p:cNvPr id="21508" name="Slide Number Placeholder 4">
            <a:extLst>
              <a:ext uri="{FF2B5EF4-FFF2-40B4-BE49-F238E27FC236}">
                <a16:creationId xmlns:a16="http://schemas.microsoft.com/office/drawing/2014/main" id="{840FF2D0-32AE-47A6-B9ED-314F1A6A51A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3942EF4-2B49-45B2-B715-E1C53D3592A8}" type="slidenum">
              <a:rPr lang="en-US" altLang="en-US" sz="1200"/>
              <a:pPr>
                <a:spcBef>
                  <a:spcPct val="0"/>
                </a:spcBef>
                <a:buFontTx/>
                <a:buNone/>
              </a:pPr>
              <a:t>14</a:t>
            </a:fld>
            <a:endParaRPr lang="en-US"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1770C6B-67B6-4E31-9CCF-D7F1B72BC8D1}"/>
              </a:ext>
            </a:extLst>
          </p:cNvPr>
          <p:cNvSpPr>
            <a:spLocks noGrp="1"/>
          </p:cNvSpPr>
          <p:nvPr>
            <p:ph type="title"/>
          </p:nvPr>
        </p:nvSpPr>
        <p:spPr/>
        <p:txBody>
          <a:bodyPr/>
          <a:lstStyle/>
          <a:p>
            <a:pPr eaLnBrk="1" hangingPunct="1"/>
            <a:r>
              <a:rPr lang="en-US" altLang="en-US" dirty="0">
                <a:solidFill>
                  <a:srgbClr val="4F81BD"/>
                </a:solidFill>
              </a:rPr>
              <a:t>Purpose</a:t>
            </a:r>
          </a:p>
        </p:txBody>
      </p:sp>
      <p:sp>
        <p:nvSpPr>
          <p:cNvPr id="3" name="Content Placeholder 2">
            <a:extLst>
              <a:ext uri="{FF2B5EF4-FFF2-40B4-BE49-F238E27FC236}">
                <a16:creationId xmlns:a16="http://schemas.microsoft.com/office/drawing/2014/main" id="{5B9A53F3-5D2E-497B-BD67-CE8E05A692D6}"/>
              </a:ext>
            </a:extLst>
          </p:cNvPr>
          <p:cNvSpPr>
            <a:spLocks noGrp="1"/>
          </p:cNvSpPr>
          <p:nvPr>
            <p:ph idx="1"/>
          </p:nvPr>
        </p:nvSpPr>
        <p:spPr>
          <a:xfrm>
            <a:off x="457200" y="1341437"/>
            <a:ext cx="8458200" cy="4525963"/>
          </a:xfrm>
        </p:spPr>
        <p:txBody>
          <a:bodyPr rtlCol="0">
            <a:noAutofit/>
          </a:bodyPr>
          <a:lstStyle/>
          <a:p>
            <a:pPr marL="0" indent="0" eaLnBrk="1" fontAlgn="auto" hangingPunct="1">
              <a:spcAft>
                <a:spcPts val="0"/>
              </a:spcAft>
              <a:buFont typeface="Arial" panose="020B0604020202020204" pitchFamily="34" charset="0"/>
              <a:buNone/>
              <a:defRPr/>
            </a:pPr>
            <a:r>
              <a:rPr lang="en-US" sz="2800" dirty="0"/>
              <a:t>This training provides an introduction to Key Factors, one of the first steps in the Independent Evaluation process, to prepare Examiners for the Evaluating Applications workshop and facilitate completion of the Case Study.</a:t>
            </a:r>
          </a:p>
          <a:p>
            <a:pPr marL="0" indent="0" eaLnBrk="1" fontAlgn="auto" hangingPunct="1">
              <a:spcAft>
                <a:spcPts val="0"/>
              </a:spcAft>
              <a:buFont typeface="Arial" panose="020B0604020202020204" pitchFamily="34" charset="0"/>
              <a:buNone/>
              <a:defRPr/>
            </a:pPr>
            <a:endParaRPr lang="en-US" sz="900" dirty="0"/>
          </a:p>
          <a:p>
            <a:pPr marL="0" indent="0" eaLnBrk="1" fontAlgn="auto" hangingPunct="1">
              <a:spcAft>
                <a:spcPts val="0"/>
              </a:spcAft>
              <a:buNone/>
              <a:defRPr/>
            </a:pPr>
            <a:r>
              <a:rPr lang="en-US" sz="2800" dirty="0"/>
              <a:t>Upon completion of this training participants will:</a:t>
            </a:r>
          </a:p>
          <a:p>
            <a:pPr eaLnBrk="1" fontAlgn="auto" hangingPunct="1">
              <a:spcAft>
                <a:spcPts val="0"/>
              </a:spcAft>
              <a:defRPr/>
            </a:pPr>
            <a:r>
              <a:rPr lang="en-US" sz="2400" dirty="0">
                <a:solidFill>
                  <a:schemeClr val="tx1"/>
                </a:solidFill>
              </a:rPr>
              <a:t>Understand the definition of Key Factors</a:t>
            </a:r>
          </a:p>
          <a:p>
            <a:pPr eaLnBrk="1" fontAlgn="auto" hangingPunct="1">
              <a:spcAft>
                <a:spcPts val="0"/>
              </a:spcAft>
              <a:defRPr/>
            </a:pPr>
            <a:r>
              <a:rPr lang="en-US" sz="2400" dirty="0">
                <a:solidFill>
                  <a:schemeClr val="tx1"/>
                </a:solidFill>
              </a:rPr>
              <a:t>Realize the significance of Key Factors</a:t>
            </a:r>
          </a:p>
          <a:p>
            <a:pPr eaLnBrk="1" fontAlgn="auto" hangingPunct="1">
              <a:spcAft>
                <a:spcPts val="0"/>
              </a:spcAft>
              <a:defRPr/>
            </a:pPr>
            <a:r>
              <a:rPr lang="en-US" sz="2400" dirty="0">
                <a:solidFill>
                  <a:schemeClr val="tx1"/>
                </a:solidFill>
              </a:rPr>
              <a:t>Be familiar with the Organizational Profile purpose and content</a:t>
            </a:r>
          </a:p>
          <a:p>
            <a:pPr eaLnBrk="1" fontAlgn="auto" hangingPunct="1">
              <a:spcAft>
                <a:spcPts val="0"/>
              </a:spcAft>
              <a:defRPr/>
            </a:pPr>
            <a:r>
              <a:rPr lang="en-US" sz="2400" dirty="0">
                <a:solidFill>
                  <a:schemeClr val="tx1"/>
                </a:solidFill>
              </a:rPr>
              <a:t>Learn how to identify an organization’s Key Factors</a:t>
            </a:r>
          </a:p>
        </p:txBody>
      </p:sp>
      <p:sp>
        <p:nvSpPr>
          <p:cNvPr id="9220" name="Slide Number Placeholder 3">
            <a:extLst>
              <a:ext uri="{FF2B5EF4-FFF2-40B4-BE49-F238E27FC236}">
                <a16:creationId xmlns:a16="http://schemas.microsoft.com/office/drawing/2014/main" id="{BAD9F5DA-0F6C-486E-A8AC-45EDDBDB8FA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45A02B-2CA9-4A91-8325-A4DFD91848CA}" type="slidenum">
              <a:rPr lang="en-US" altLang="en-US" sz="1200"/>
              <a:pPr>
                <a:spcBef>
                  <a:spcPct val="0"/>
                </a:spcBef>
                <a:buFontTx/>
                <a:buNone/>
              </a:pPr>
              <a:t>2</a:t>
            </a:fld>
            <a:endParaRPr lang="en-US"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B488E8D-113A-41C1-B16E-D650CA7FF0A7}"/>
              </a:ext>
            </a:extLst>
          </p:cNvPr>
          <p:cNvSpPr>
            <a:spLocks noGrp="1"/>
          </p:cNvSpPr>
          <p:nvPr>
            <p:ph type="title"/>
          </p:nvPr>
        </p:nvSpPr>
        <p:spPr/>
        <p:txBody>
          <a:bodyPr/>
          <a:lstStyle/>
          <a:p>
            <a:pPr eaLnBrk="1" hangingPunct="1"/>
            <a:r>
              <a:rPr lang="en-US" altLang="en-US" dirty="0">
                <a:solidFill>
                  <a:srgbClr val="4F81BD"/>
                </a:solidFill>
              </a:rPr>
              <a:t>What are Key Factors?</a:t>
            </a:r>
          </a:p>
        </p:txBody>
      </p:sp>
      <p:sp>
        <p:nvSpPr>
          <p:cNvPr id="10243" name="Content Placeholder 2">
            <a:extLst>
              <a:ext uri="{FF2B5EF4-FFF2-40B4-BE49-F238E27FC236}">
                <a16:creationId xmlns:a16="http://schemas.microsoft.com/office/drawing/2014/main" id="{AF23DF0B-3309-4A1B-9B7B-E3E14AE31D06}"/>
              </a:ext>
            </a:extLst>
          </p:cNvPr>
          <p:cNvSpPr>
            <a:spLocks noGrp="1"/>
          </p:cNvSpPr>
          <p:nvPr>
            <p:ph idx="1"/>
          </p:nvPr>
        </p:nvSpPr>
        <p:spPr/>
        <p:txBody>
          <a:bodyPr/>
          <a:lstStyle/>
          <a:p>
            <a:pPr eaLnBrk="1" hangingPunct="1">
              <a:spcBef>
                <a:spcPts val="1200"/>
              </a:spcBef>
            </a:pPr>
            <a:r>
              <a:rPr lang="en-US" altLang="en-US" sz="2800" dirty="0"/>
              <a:t>Key attributes important to an organization that influence the way it operates</a:t>
            </a:r>
          </a:p>
          <a:p>
            <a:pPr lvl="1" eaLnBrk="1" hangingPunct="1">
              <a:spcBef>
                <a:spcPts val="1200"/>
              </a:spcBef>
            </a:pPr>
            <a:r>
              <a:rPr lang="en-US" altLang="en-US" sz="2400" dirty="0">
                <a:solidFill>
                  <a:schemeClr val="tx1"/>
                </a:solidFill>
              </a:rPr>
              <a:t>Environment, key working relationships, strategic situation, sector, size, locations, demographics, workforce, customer base, and competitors</a:t>
            </a:r>
          </a:p>
          <a:p>
            <a:pPr eaLnBrk="1" hangingPunct="1">
              <a:spcBef>
                <a:spcPts val="1200"/>
              </a:spcBef>
            </a:pPr>
            <a:r>
              <a:rPr lang="en-US" altLang="en-US" sz="2800" dirty="0"/>
              <a:t>Key attributes that explain the relevant areas of the Criteria</a:t>
            </a:r>
          </a:p>
          <a:p>
            <a:pPr lvl="1" eaLnBrk="1" hangingPunct="1">
              <a:spcBef>
                <a:spcPts val="1200"/>
              </a:spcBef>
            </a:pPr>
            <a:r>
              <a:rPr lang="en-US" altLang="en-US" sz="2400" dirty="0">
                <a:solidFill>
                  <a:schemeClr val="tx1"/>
                </a:solidFill>
              </a:rPr>
              <a:t>What makes the Criteria work for all sizes and types of organizations</a:t>
            </a:r>
          </a:p>
        </p:txBody>
      </p:sp>
      <p:sp>
        <p:nvSpPr>
          <p:cNvPr id="10244" name="Slide Number Placeholder 3">
            <a:extLst>
              <a:ext uri="{FF2B5EF4-FFF2-40B4-BE49-F238E27FC236}">
                <a16:creationId xmlns:a16="http://schemas.microsoft.com/office/drawing/2014/main" id="{ADC3394F-7B93-4F99-8F18-5843CEE72B7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8149AFB-1F32-45D3-AAE7-A668A181B336}" type="slidenum">
              <a:rPr lang="en-US" altLang="en-US" sz="1200"/>
              <a:pPr>
                <a:spcBef>
                  <a:spcPct val="0"/>
                </a:spcBef>
                <a:buFontTx/>
                <a:buNone/>
              </a:pPr>
              <a:t>3</a:t>
            </a:fld>
            <a:endParaRPr lang="en-US"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FA36088-1C57-49FB-8911-770A23B97391}"/>
              </a:ext>
            </a:extLst>
          </p:cNvPr>
          <p:cNvSpPr>
            <a:spLocks noGrp="1"/>
          </p:cNvSpPr>
          <p:nvPr>
            <p:ph type="title"/>
          </p:nvPr>
        </p:nvSpPr>
        <p:spPr/>
        <p:txBody>
          <a:bodyPr/>
          <a:lstStyle/>
          <a:p>
            <a:pPr eaLnBrk="1" hangingPunct="1"/>
            <a:r>
              <a:rPr lang="en-US" altLang="en-US" dirty="0">
                <a:solidFill>
                  <a:srgbClr val="4F81BD"/>
                </a:solidFill>
              </a:rPr>
              <a:t>What are Key Factors</a:t>
            </a:r>
            <a:r>
              <a:rPr lang="en-US" altLang="en-US" dirty="0"/>
              <a:t>?</a:t>
            </a:r>
          </a:p>
        </p:txBody>
      </p:sp>
      <p:sp>
        <p:nvSpPr>
          <p:cNvPr id="11267" name="Content Placeholder 2">
            <a:extLst>
              <a:ext uri="{FF2B5EF4-FFF2-40B4-BE49-F238E27FC236}">
                <a16:creationId xmlns:a16="http://schemas.microsoft.com/office/drawing/2014/main" id="{21CD8D94-0EE7-4963-878E-CEA45CF3D88D}"/>
              </a:ext>
            </a:extLst>
          </p:cNvPr>
          <p:cNvSpPr>
            <a:spLocks noGrp="1"/>
          </p:cNvSpPr>
          <p:nvPr>
            <p:ph idx="1"/>
          </p:nvPr>
        </p:nvSpPr>
        <p:spPr/>
        <p:txBody>
          <a:bodyPr/>
          <a:lstStyle/>
          <a:p>
            <a:pPr marL="0" indent="0" eaLnBrk="1" hangingPunct="1">
              <a:spcBef>
                <a:spcPts val="1200"/>
              </a:spcBef>
              <a:spcAft>
                <a:spcPts val="1200"/>
              </a:spcAft>
              <a:buNone/>
            </a:pPr>
            <a:r>
              <a:rPr lang="en-US" altLang="en-US" sz="2800" dirty="0"/>
              <a:t>Real Life Examples:</a:t>
            </a:r>
          </a:p>
          <a:p>
            <a:pPr eaLnBrk="1" hangingPunct="1">
              <a:spcBef>
                <a:spcPts val="600"/>
              </a:spcBef>
              <a:spcAft>
                <a:spcPts val="600"/>
              </a:spcAft>
            </a:pPr>
            <a:r>
              <a:rPr lang="en-US" altLang="en-US" sz="2400" dirty="0"/>
              <a:t>Everyone has to buy food – How would this process look different for a two person household and a ten person household?  What about a family vs. an institution?  </a:t>
            </a:r>
          </a:p>
          <a:p>
            <a:pPr eaLnBrk="1" hangingPunct="1">
              <a:spcBef>
                <a:spcPts val="1200"/>
              </a:spcBef>
              <a:spcAft>
                <a:spcPts val="1200"/>
              </a:spcAft>
            </a:pPr>
            <a:r>
              <a:rPr lang="en-US" altLang="en-US" sz="2400" dirty="0"/>
              <a:t>Succession planning – Will this process look the same in a large private organization as it would for a public organization with elected officials?</a:t>
            </a:r>
          </a:p>
          <a:p>
            <a:pPr eaLnBrk="1" hangingPunct="1">
              <a:lnSpc>
                <a:spcPct val="110000"/>
              </a:lnSpc>
            </a:pPr>
            <a:endParaRPr lang="en-US" altLang="en-US" dirty="0"/>
          </a:p>
        </p:txBody>
      </p:sp>
      <p:sp>
        <p:nvSpPr>
          <p:cNvPr id="11268" name="Slide Number Placeholder 3">
            <a:extLst>
              <a:ext uri="{FF2B5EF4-FFF2-40B4-BE49-F238E27FC236}">
                <a16:creationId xmlns:a16="http://schemas.microsoft.com/office/drawing/2014/main" id="{E8EF0691-3865-49D0-8227-923B7D31012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52ECCE-2D7D-45F9-BF3D-CB55A50CFCED}" type="slidenum">
              <a:rPr lang="en-US" altLang="en-US" sz="1200"/>
              <a:pPr>
                <a:spcBef>
                  <a:spcPct val="0"/>
                </a:spcBef>
                <a:buFontTx/>
                <a:buNone/>
              </a:pPr>
              <a:t>4</a:t>
            </a:fld>
            <a:endParaRPr lang="en-US"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5D935E9-0E30-4178-B14F-0EC6ABEDD302}"/>
              </a:ext>
            </a:extLst>
          </p:cNvPr>
          <p:cNvSpPr>
            <a:spLocks noGrp="1"/>
          </p:cNvSpPr>
          <p:nvPr>
            <p:ph type="title"/>
          </p:nvPr>
        </p:nvSpPr>
        <p:spPr/>
        <p:txBody>
          <a:bodyPr/>
          <a:lstStyle/>
          <a:p>
            <a:pPr eaLnBrk="1" hangingPunct="1"/>
            <a:r>
              <a:rPr lang="en-US" altLang="en-US" dirty="0">
                <a:solidFill>
                  <a:srgbClr val="4F81BD"/>
                </a:solidFill>
              </a:rPr>
              <a:t>Key Factors Significance</a:t>
            </a:r>
          </a:p>
        </p:txBody>
      </p:sp>
      <p:sp>
        <p:nvSpPr>
          <p:cNvPr id="12291" name="Content Placeholder 2">
            <a:extLst>
              <a:ext uri="{FF2B5EF4-FFF2-40B4-BE49-F238E27FC236}">
                <a16:creationId xmlns:a16="http://schemas.microsoft.com/office/drawing/2014/main" id="{50D7927D-418B-4C90-AC6F-C1EE89A36D26}"/>
              </a:ext>
            </a:extLst>
          </p:cNvPr>
          <p:cNvSpPr>
            <a:spLocks noGrp="1"/>
          </p:cNvSpPr>
          <p:nvPr>
            <p:ph idx="1"/>
          </p:nvPr>
        </p:nvSpPr>
        <p:spPr>
          <a:xfrm>
            <a:off x="457200" y="1295400"/>
            <a:ext cx="8686800" cy="4525963"/>
          </a:xfrm>
        </p:spPr>
        <p:txBody>
          <a:bodyPr/>
          <a:lstStyle/>
          <a:p>
            <a:pPr marL="0" indent="0" eaLnBrk="1" hangingPunct="1">
              <a:spcBef>
                <a:spcPts val="1200"/>
              </a:spcBef>
              <a:buNone/>
            </a:pPr>
            <a:r>
              <a:rPr lang="en-US" altLang="en-US" sz="2800" dirty="0"/>
              <a:t>Key Factors help you understand the importance and relevance of processes and results to prioritize your evaluation of the organization.</a:t>
            </a:r>
          </a:p>
          <a:p>
            <a:pPr eaLnBrk="1" hangingPunct="1"/>
            <a:r>
              <a:rPr lang="en-US" altLang="en-US" sz="2400" dirty="0">
                <a:solidFill>
                  <a:schemeClr val="tx1"/>
                </a:solidFill>
              </a:rPr>
              <a:t>Set the stage for your evaluation and analysis</a:t>
            </a:r>
          </a:p>
          <a:p>
            <a:pPr eaLnBrk="1" hangingPunct="1"/>
            <a:r>
              <a:rPr lang="en-US" altLang="en-US" sz="2400" dirty="0">
                <a:solidFill>
                  <a:schemeClr val="tx1"/>
                </a:solidFill>
              </a:rPr>
              <a:t>Identify gaps in key information</a:t>
            </a:r>
          </a:p>
          <a:p>
            <a:pPr eaLnBrk="1" hangingPunct="1"/>
            <a:r>
              <a:rPr lang="en-US" altLang="en-US" sz="2400" dirty="0">
                <a:solidFill>
                  <a:schemeClr val="tx1"/>
                </a:solidFill>
              </a:rPr>
              <a:t>Focus on key performance requirements and results</a:t>
            </a:r>
          </a:p>
          <a:p>
            <a:pPr eaLnBrk="1" hangingPunct="1"/>
            <a:endParaRPr lang="en-US" altLang="en-US" dirty="0"/>
          </a:p>
        </p:txBody>
      </p:sp>
      <p:sp>
        <p:nvSpPr>
          <p:cNvPr id="12292" name="Slide Number Placeholder 3">
            <a:extLst>
              <a:ext uri="{FF2B5EF4-FFF2-40B4-BE49-F238E27FC236}">
                <a16:creationId xmlns:a16="http://schemas.microsoft.com/office/drawing/2014/main" id="{9A84A2B2-2780-456E-ABDF-327F9A33D8D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8ABCAF5-6D5C-4411-A1AF-BF9C4BE7BE3A}" type="slidenum">
              <a:rPr lang="en-US" altLang="en-US" sz="1200"/>
              <a:pPr>
                <a:spcBef>
                  <a:spcPct val="0"/>
                </a:spcBef>
                <a:buFontTx/>
                <a:buNone/>
              </a:pPr>
              <a:t>5</a:t>
            </a:fld>
            <a:endParaRPr lang="en-US" altLang="en-US"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8501C87-0AD8-490F-8AAD-9FE83A4F67A7}"/>
              </a:ext>
            </a:extLst>
          </p:cNvPr>
          <p:cNvSpPr>
            <a:spLocks noGrp="1"/>
          </p:cNvSpPr>
          <p:nvPr>
            <p:ph type="title"/>
          </p:nvPr>
        </p:nvSpPr>
        <p:spPr/>
        <p:txBody>
          <a:bodyPr/>
          <a:lstStyle/>
          <a:p>
            <a:pPr eaLnBrk="1" hangingPunct="1"/>
            <a:r>
              <a:rPr lang="en-US" altLang="en-US" dirty="0">
                <a:solidFill>
                  <a:srgbClr val="4F81BD"/>
                </a:solidFill>
              </a:rPr>
              <a:t>Key Factors Significance</a:t>
            </a:r>
          </a:p>
        </p:txBody>
      </p:sp>
      <p:sp>
        <p:nvSpPr>
          <p:cNvPr id="13315" name="Content Placeholder 2">
            <a:extLst>
              <a:ext uri="{FF2B5EF4-FFF2-40B4-BE49-F238E27FC236}">
                <a16:creationId xmlns:a16="http://schemas.microsoft.com/office/drawing/2014/main" id="{E7598F90-BB75-4786-843E-543E32F30AEC}"/>
              </a:ext>
            </a:extLst>
          </p:cNvPr>
          <p:cNvSpPr>
            <a:spLocks noGrp="1"/>
          </p:cNvSpPr>
          <p:nvPr>
            <p:ph idx="1"/>
          </p:nvPr>
        </p:nvSpPr>
        <p:spPr>
          <a:xfrm>
            <a:off x="457200" y="1143000"/>
            <a:ext cx="8229600" cy="4525963"/>
          </a:xfrm>
        </p:spPr>
        <p:txBody>
          <a:bodyPr/>
          <a:lstStyle/>
          <a:p>
            <a:pPr marL="0" indent="0" eaLnBrk="1" hangingPunct="1">
              <a:buNone/>
            </a:pPr>
            <a:r>
              <a:rPr lang="en-US" altLang="en-US" sz="2800" dirty="0"/>
              <a:t>Examiners use Key Factors throughout the examination process:</a:t>
            </a:r>
          </a:p>
          <a:p>
            <a:pPr eaLnBrk="1" hangingPunct="1"/>
            <a:r>
              <a:rPr lang="en-US" altLang="en-US" sz="2400" dirty="0"/>
              <a:t>For each Criteria Item (e.g. 1.1), you select the 4 to 6 most important and relevant Key Factors applicable to the Criteria Requirements for </a:t>
            </a:r>
            <a:r>
              <a:rPr lang="en-US" altLang="en-US" sz="2400" u="sng" dirty="0"/>
              <a:t>that</a:t>
            </a:r>
            <a:r>
              <a:rPr lang="en-US" altLang="en-US" sz="2400" dirty="0"/>
              <a:t> Item</a:t>
            </a:r>
          </a:p>
          <a:p>
            <a:pPr eaLnBrk="1" hangingPunct="1"/>
            <a:r>
              <a:rPr lang="en-US" altLang="en-US" sz="2400" dirty="0"/>
              <a:t>As you develop Strengths and Opportunities for Improvement (OFIs), you review Key Factors for alignment and applicability</a:t>
            </a:r>
          </a:p>
          <a:p>
            <a:pPr eaLnBrk="1" hangingPunct="1"/>
            <a:r>
              <a:rPr lang="en-US" altLang="en-US" sz="2400" dirty="0"/>
              <a:t>For each opportunity, Key Factors demonstrate the importance to the organization</a:t>
            </a:r>
          </a:p>
          <a:p>
            <a:pPr eaLnBrk="1" hangingPunct="1"/>
            <a:endParaRPr lang="en-US" altLang="en-US" dirty="0"/>
          </a:p>
        </p:txBody>
      </p:sp>
      <p:sp>
        <p:nvSpPr>
          <p:cNvPr id="13317" name="Slide Number Placeholder 4">
            <a:extLst>
              <a:ext uri="{FF2B5EF4-FFF2-40B4-BE49-F238E27FC236}">
                <a16:creationId xmlns:a16="http://schemas.microsoft.com/office/drawing/2014/main" id="{1DF48EE6-FEE5-4A2C-8D2C-F30376D3F6B2}"/>
              </a:ext>
            </a:extLst>
          </p:cNvPr>
          <p:cNvSpPr>
            <a:spLocks noGrp="1"/>
          </p:cNvSpPr>
          <p:nvPr>
            <p:ph type="sldNum" sz="quarter" idx="10"/>
          </p:nvPr>
        </p:nvSpPr>
        <p:spPr bwMode="auto">
          <a:xfrm>
            <a:off x="6781800" y="58594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CCCED90-6C5D-498B-9573-F297BED41088}" type="slidenum">
              <a:rPr lang="en-US" altLang="en-US" sz="1200"/>
              <a:pPr>
                <a:spcBef>
                  <a:spcPct val="0"/>
                </a:spcBef>
                <a:buFontTx/>
                <a:buNone/>
              </a:pPr>
              <a:t>6</a:t>
            </a:fld>
            <a:endParaRPr lang="en-US"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3D643092-18F1-4ED9-B366-F5E6C6F13079}"/>
              </a:ext>
            </a:extLst>
          </p:cNvPr>
          <p:cNvSpPr>
            <a:spLocks noGrp="1"/>
          </p:cNvSpPr>
          <p:nvPr>
            <p:ph type="title"/>
          </p:nvPr>
        </p:nvSpPr>
        <p:spPr/>
        <p:txBody>
          <a:bodyPr/>
          <a:lstStyle/>
          <a:p>
            <a:pPr eaLnBrk="1" hangingPunct="1"/>
            <a:r>
              <a:rPr lang="en-US" altLang="en-US" dirty="0">
                <a:solidFill>
                  <a:srgbClr val="4F81BD"/>
                </a:solidFill>
              </a:rPr>
              <a:t>Where Do I Find Key Factors?</a:t>
            </a:r>
          </a:p>
        </p:txBody>
      </p:sp>
      <p:sp>
        <p:nvSpPr>
          <p:cNvPr id="14339" name="Content Placeholder 2">
            <a:extLst>
              <a:ext uri="{FF2B5EF4-FFF2-40B4-BE49-F238E27FC236}">
                <a16:creationId xmlns:a16="http://schemas.microsoft.com/office/drawing/2014/main" id="{2F652E45-1340-4827-A28B-9E52420DA347}"/>
              </a:ext>
            </a:extLst>
          </p:cNvPr>
          <p:cNvSpPr>
            <a:spLocks noGrp="1"/>
          </p:cNvSpPr>
          <p:nvPr>
            <p:ph idx="1"/>
          </p:nvPr>
        </p:nvSpPr>
        <p:spPr>
          <a:xfrm>
            <a:off x="457200" y="1600200"/>
            <a:ext cx="8229600" cy="1143000"/>
          </a:xfrm>
        </p:spPr>
        <p:txBody>
          <a:bodyPr/>
          <a:lstStyle/>
          <a:p>
            <a:pPr marL="0" indent="0" algn="ctr" eaLnBrk="1" hangingPunct="1">
              <a:buNone/>
            </a:pPr>
            <a:r>
              <a:rPr lang="en-US" altLang="en-US" sz="2800" dirty="0"/>
              <a:t>Most Key Factors will be found in the five page Organizational Profile (in the application).</a:t>
            </a:r>
          </a:p>
          <a:p>
            <a:pPr eaLnBrk="1" hangingPunct="1"/>
            <a:endParaRPr lang="en-US" altLang="en-US" sz="2800" dirty="0"/>
          </a:p>
        </p:txBody>
      </p:sp>
      <p:sp>
        <p:nvSpPr>
          <p:cNvPr id="14340" name="TextBox 6">
            <a:extLst>
              <a:ext uri="{FF2B5EF4-FFF2-40B4-BE49-F238E27FC236}">
                <a16:creationId xmlns:a16="http://schemas.microsoft.com/office/drawing/2014/main" id="{2CACD77C-FBBD-40A5-9026-B53D22139214}"/>
              </a:ext>
            </a:extLst>
          </p:cNvPr>
          <p:cNvSpPr txBox="1">
            <a:spLocks noChangeArrowheads="1"/>
          </p:cNvSpPr>
          <p:nvPr/>
        </p:nvSpPr>
        <p:spPr bwMode="auto">
          <a:xfrm>
            <a:off x="1028700" y="3255963"/>
            <a:ext cx="7086600" cy="954107"/>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ctr" eaLnBrk="1" hangingPunct="1">
              <a:spcBef>
                <a:spcPts val="1200"/>
              </a:spcBef>
              <a:buFontTx/>
              <a:buNone/>
            </a:pPr>
            <a:r>
              <a:rPr lang="en-US" altLang="en-US" dirty="0">
                <a:solidFill>
                  <a:srgbClr val="C00000"/>
                </a:solidFill>
              </a:rPr>
              <a:t>Read the Organizational Profile in the Case Study, contained on Pages </a:t>
            </a:r>
            <a:r>
              <a:rPr lang="en-US" altLang="en-US" dirty="0" err="1">
                <a:solidFill>
                  <a:srgbClr val="C00000"/>
                </a:solidFill>
              </a:rPr>
              <a:t>i</a:t>
            </a:r>
            <a:r>
              <a:rPr lang="en-US" altLang="en-US" dirty="0">
                <a:solidFill>
                  <a:srgbClr val="C00000"/>
                </a:solidFill>
              </a:rPr>
              <a:t>-iv. </a:t>
            </a:r>
          </a:p>
        </p:txBody>
      </p:sp>
      <p:sp>
        <p:nvSpPr>
          <p:cNvPr id="14341" name="Slide Number Placeholder 4">
            <a:extLst>
              <a:ext uri="{FF2B5EF4-FFF2-40B4-BE49-F238E27FC236}">
                <a16:creationId xmlns:a16="http://schemas.microsoft.com/office/drawing/2014/main" id="{65F5ACED-DBB2-4728-89BF-13119E4D9C5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4892B4F-F70A-4A90-B9DB-80BE2ADA0EA3}" type="slidenum">
              <a:rPr lang="en-US" altLang="en-US" sz="1200"/>
              <a:pPr>
                <a:spcBef>
                  <a:spcPct val="0"/>
                </a:spcBef>
                <a:buFontTx/>
                <a:buNone/>
              </a:pPr>
              <a:t>7</a:t>
            </a:fld>
            <a:endParaRPr lang="en-US"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334789E-E716-410F-9A0D-76D11E5CB547}"/>
              </a:ext>
            </a:extLst>
          </p:cNvPr>
          <p:cNvSpPr>
            <a:spLocks noGrp="1"/>
          </p:cNvSpPr>
          <p:nvPr>
            <p:ph type="title"/>
          </p:nvPr>
        </p:nvSpPr>
        <p:spPr>
          <a:xfrm>
            <a:off x="457200" y="274638"/>
            <a:ext cx="8229600" cy="868362"/>
          </a:xfrm>
        </p:spPr>
        <p:txBody>
          <a:bodyPr/>
          <a:lstStyle/>
          <a:p>
            <a:pPr eaLnBrk="1" hangingPunct="1"/>
            <a:r>
              <a:rPr lang="en-US" altLang="en-US" dirty="0">
                <a:solidFill>
                  <a:srgbClr val="4F81BD"/>
                </a:solidFill>
              </a:rPr>
              <a:t>Organizational Profile Overview</a:t>
            </a:r>
          </a:p>
        </p:txBody>
      </p:sp>
      <p:sp>
        <p:nvSpPr>
          <p:cNvPr id="15363" name="Content Placeholder 2">
            <a:extLst>
              <a:ext uri="{FF2B5EF4-FFF2-40B4-BE49-F238E27FC236}">
                <a16:creationId xmlns:a16="http://schemas.microsoft.com/office/drawing/2014/main" id="{FD3E3C86-101C-46FC-8110-2031E636B0F7}"/>
              </a:ext>
            </a:extLst>
          </p:cNvPr>
          <p:cNvSpPr>
            <a:spLocks noGrp="1"/>
          </p:cNvSpPr>
          <p:nvPr>
            <p:ph idx="1"/>
          </p:nvPr>
        </p:nvSpPr>
        <p:spPr/>
        <p:txBody>
          <a:bodyPr/>
          <a:lstStyle/>
          <a:p>
            <a:pPr marL="0" indent="0" eaLnBrk="1" hangingPunct="1">
              <a:spcAft>
                <a:spcPts val="600"/>
              </a:spcAft>
              <a:buNone/>
            </a:pPr>
            <a:r>
              <a:rPr lang="en-US" altLang="en-US" sz="2800" dirty="0"/>
              <a:t>Each application contains a five (5) page Organizational Profile that provides an overview of the organization, including:</a:t>
            </a:r>
          </a:p>
          <a:p>
            <a:pPr eaLnBrk="1" hangingPunct="1">
              <a:spcAft>
                <a:spcPts val="600"/>
              </a:spcAft>
            </a:pPr>
            <a:r>
              <a:rPr lang="en-US" altLang="en-US" sz="2400" dirty="0">
                <a:solidFill>
                  <a:schemeClr val="tx1"/>
                </a:solidFill>
              </a:rPr>
              <a:t>The context in which an organization operates</a:t>
            </a:r>
          </a:p>
          <a:p>
            <a:pPr eaLnBrk="1" hangingPunct="1">
              <a:spcAft>
                <a:spcPts val="600"/>
              </a:spcAft>
            </a:pPr>
            <a:r>
              <a:rPr lang="en-US" altLang="en-US" sz="2400" dirty="0">
                <a:solidFill>
                  <a:schemeClr val="tx1"/>
                </a:solidFill>
              </a:rPr>
              <a:t>The key requirements for current and future success and sustainability</a:t>
            </a:r>
          </a:p>
          <a:p>
            <a:pPr eaLnBrk="1" hangingPunct="1">
              <a:spcAft>
                <a:spcPts val="600"/>
              </a:spcAft>
            </a:pPr>
            <a:r>
              <a:rPr lang="en-US" altLang="en-US" sz="2400" dirty="0">
                <a:solidFill>
                  <a:schemeClr val="tx1"/>
                </a:solidFill>
              </a:rPr>
              <a:t>The needs, opportunities, and constraints placed on an organization’s management systems</a:t>
            </a:r>
            <a:endParaRPr lang="en-US" altLang="en-US" sz="2400" b="1" dirty="0">
              <a:solidFill>
                <a:schemeClr val="tx1"/>
              </a:solidFill>
            </a:endParaRPr>
          </a:p>
          <a:p>
            <a:pPr eaLnBrk="1" hangingPunct="1"/>
            <a:endParaRPr lang="en-US" altLang="en-US" dirty="0"/>
          </a:p>
        </p:txBody>
      </p:sp>
      <p:sp>
        <p:nvSpPr>
          <p:cNvPr id="15364" name="Slide Number Placeholder 3">
            <a:extLst>
              <a:ext uri="{FF2B5EF4-FFF2-40B4-BE49-F238E27FC236}">
                <a16:creationId xmlns:a16="http://schemas.microsoft.com/office/drawing/2014/main" id="{B4FFDBD7-3B06-4885-B929-539B39C0076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5C7CA12-D2DC-42B9-9662-38FABAB4BC41}" type="slidenum">
              <a:rPr lang="en-US" altLang="en-US" sz="1200"/>
              <a:pPr>
                <a:spcBef>
                  <a:spcPct val="0"/>
                </a:spcBef>
                <a:buFontTx/>
                <a:buNone/>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96B8C04-4143-43AA-9C1C-A1C5E26CD089}"/>
              </a:ext>
            </a:extLst>
          </p:cNvPr>
          <p:cNvSpPr>
            <a:spLocks noGrp="1"/>
          </p:cNvSpPr>
          <p:nvPr>
            <p:ph type="title"/>
          </p:nvPr>
        </p:nvSpPr>
        <p:spPr/>
        <p:txBody>
          <a:bodyPr/>
          <a:lstStyle/>
          <a:p>
            <a:pPr eaLnBrk="1" hangingPunct="1"/>
            <a:r>
              <a:rPr lang="en-US" altLang="en-US" dirty="0">
                <a:solidFill>
                  <a:srgbClr val="4F81BD"/>
                </a:solidFill>
              </a:rPr>
              <a:t>Organizational Profile Overview</a:t>
            </a:r>
          </a:p>
        </p:txBody>
      </p:sp>
      <p:sp>
        <p:nvSpPr>
          <p:cNvPr id="3" name="Content Placeholder 2">
            <a:extLst>
              <a:ext uri="{FF2B5EF4-FFF2-40B4-BE49-F238E27FC236}">
                <a16:creationId xmlns:a16="http://schemas.microsoft.com/office/drawing/2014/main" id="{20DDE262-DBC1-4BAA-9883-FB8911D59307}"/>
              </a:ext>
            </a:extLst>
          </p:cNvPr>
          <p:cNvSpPr>
            <a:spLocks noGrp="1"/>
          </p:cNvSpPr>
          <p:nvPr>
            <p:ph idx="1"/>
          </p:nvPr>
        </p:nvSpPr>
        <p:spPr/>
        <p:txBody>
          <a:bodyPr rtlCol="0">
            <a:normAutofit/>
          </a:bodyPr>
          <a:lstStyle/>
          <a:p>
            <a:pPr marL="0" indent="0" eaLnBrk="1" fontAlgn="auto" hangingPunct="1">
              <a:spcBef>
                <a:spcPts val="1200"/>
              </a:spcBef>
              <a:spcAft>
                <a:spcPts val="1200"/>
              </a:spcAft>
              <a:buNone/>
              <a:defRPr/>
            </a:pPr>
            <a:r>
              <a:rPr lang="en-US" sz="2800" dirty="0"/>
              <a:t>The Organizational Profile requires responses to a series of “What” questions:</a:t>
            </a:r>
          </a:p>
          <a:p>
            <a:pPr eaLnBrk="1" fontAlgn="auto" hangingPunct="1">
              <a:spcBef>
                <a:spcPts val="1200"/>
              </a:spcBef>
              <a:spcAft>
                <a:spcPts val="1200"/>
              </a:spcAft>
              <a:defRPr/>
            </a:pPr>
            <a:r>
              <a:rPr lang="en-US" sz="2400" dirty="0"/>
              <a:t>P.1 is a description of the organization’s operating environment and key relationships with customers, suppliers, partners, and stakeholders</a:t>
            </a:r>
          </a:p>
          <a:p>
            <a:pPr eaLnBrk="1" fontAlgn="auto" hangingPunct="1">
              <a:spcBef>
                <a:spcPts val="1200"/>
              </a:spcBef>
              <a:spcAft>
                <a:spcPts val="1200"/>
              </a:spcAft>
              <a:defRPr/>
            </a:pPr>
            <a:r>
              <a:rPr lang="en-US" sz="2400" dirty="0"/>
              <a:t>P.2 is a description of the organization’s competitive environment, key strategic challenges and advantages, and the system for performance improvement</a:t>
            </a:r>
          </a:p>
          <a:p>
            <a:pPr eaLnBrk="1" fontAlgn="auto" hangingPunct="1">
              <a:spcAft>
                <a:spcPts val="0"/>
              </a:spcAft>
              <a:defRPr/>
            </a:pPr>
            <a:endParaRPr lang="en-US" dirty="0"/>
          </a:p>
        </p:txBody>
      </p:sp>
      <p:sp>
        <p:nvSpPr>
          <p:cNvPr id="16388" name="Slide Number Placeholder 3">
            <a:extLst>
              <a:ext uri="{FF2B5EF4-FFF2-40B4-BE49-F238E27FC236}">
                <a16:creationId xmlns:a16="http://schemas.microsoft.com/office/drawing/2014/main" id="{735A50AE-8E4C-43BD-B2A2-07D7687B77D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Cambria" panose="02040503050406030204" pitchFamily="18" charset="0"/>
              <a:buChar char="°"/>
              <a:defRPr sz="2800">
                <a:solidFill>
                  <a:srgbClr val="2C4D8B"/>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CFF444-83B4-4888-883F-2C17C8A89ACE}" type="slidenum">
              <a:rPr lang="en-US" altLang="en-US" sz="1200"/>
              <a:pPr>
                <a:spcBef>
                  <a:spcPct val="0"/>
                </a:spcBef>
                <a:buFontTx/>
                <a:buNone/>
              </a:pPr>
              <a:t>9</a:t>
            </a:fld>
            <a:endParaRPr lang="en-US" altLang="en-US" sz="1200"/>
          </a:p>
        </p:txBody>
      </p:sp>
    </p:spTree>
  </p:cSld>
  <p:clrMapOvr>
    <a:masterClrMapping/>
  </p:clrMapOvr>
</p:sld>
</file>

<file path=ppt/theme/theme1.xml><?xml version="1.0" encoding="utf-8"?>
<a:theme xmlns:a="http://schemas.openxmlformats.org/drawingml/2006/main" name="2014-15 Sterling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2014-15 Sterling Template</Template>
  <TotalTime>199</TotalTime>
  <Words>780</Words>
  <Application>Microsoft Office PowerPoint</Application>
  <PresentationFormat>On-screen Show (4:3)</PresentationFormat>
  <Paragraphs>83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2014-15 Sterling Template</vt:lpstr>
      <vt:lpstr>Sterling Examiner Preparation</vt:lpstr>
      <vt:lpstr>Purpose</vt:lpstr>
      <vt:lpstr>What are Key Factors?</vt:lpstr>
      <vt:lpstr>What are Key Factors?</vt:lpstr>
      <vt:lpstr>Key Factors Significance</vt:lpstr>
      <vt:lpstr>Key Factors Significance</vt:lpstr>
      <vt:lpstr>Where Do I Find Key Factors?</vt:lpstr>
      <vt:lpstr>Organizational Profile Overview</vt:lpstr>
      <vt:lpstr>Organizational Profile Overview</vt:lpstr>
      <vt:lpstr>Organizational Profile Overview</vt:lpstr>
      <vt:lpstr>Other Places to Find Key Factors</vt:lpstr>
      <vt:lpstr>Identifying Key Factors</vt:lpstr>
      <vt:lpstr>Evaluating Applications Prework</vt:lpstr>
      <vt:lpstr>Key Factors Training Certificate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Sterling Examiner Preparation</dc:title>
  <dc:creator>Thompson, Gayle</dc:creator>
  <cp:lastModifiedBy>Norma Krech</cp:lastModifiedBy>
  <cp:revision>37</cp:revision>
  <dcterms:created xsi:type="dcterms:W3CDTF">2006-08-16T00:00:00Z</dcterms:created>
  <dcterms:modified xsi:type="dcterms:W3CDTF">2018-09-06T02:16:33Z</dcterms:modified>
</cp:coreProperties>
</file>